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notesSlides/notesSlide20.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notesSlides/notesSlide21.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handoutMasterIdLst>
    <p:handoutMasterId r:id="rId28"/>
  </p:handoutMasterIdLst>
  <p:sldIdLst>
    <p:sldId id="372"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69" r:id="rId26"/>
  </p:sldIdLst>
  <p:sldSz cx="9144000" cy="6858000" type="screen4x3"/>
  <p:notesSz cx="6735763" cy="9869488"/>
  <p:embeddedFontLst>
    <p:embeddedFont>
      <p:font typeface="Calibri Light" panose="020F0302020204030204" pitchFamily="34" charset="0"/>
      <p:regular r:id="rId29"/>
      <p:italic r:id="rId30"/>
    </p:embeddedFont>
    <p:embeddedFont>
      <p:font typeface="Century Gothic" panose="020B050202020202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00"/>
    <a:srgbClr val="B70000"/>
    <a:srgbClr val="590000"/>
    <a:srgbClr val="700000"/>
    <a:srgbClr val="F8951E"/>
    <a:srgbClr val="70188C"/>
    <a:srgbClr val="8E04DA"/>
    <a:srgbClr val="5D038F"/>
    <a:srgbClr val="261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5" autoAdjust="0"/>
    <p:restoredTop sz="92880" autoAdjust="0"/>
  </p:normalViewPr>
  <p:slideViewPr>
    <p:cSldViewPr>
      <p:cViewPr varScale="1">
        <p:scale>
          <a:sx n="72" d="100"/>
          <a:sy n="72" d="100"/>
        </p:scale>
        <p:origin x="12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file:///X:\Dropbox\SFSD\analysis%20and%20tables\Capital\Tables\Endline%20Capital%20Results%20-%20edited%20for%20ppt%202019.xlsx"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file:///X:\Dropbox\SFSD\analysis%20and%20tables\Capital\Tables\Endline%20Capital%20Results%20-%20edited%20for%20ppt%202019.xlsx"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file:///X:\Dropbox\SFSD\analysis%20and%20tables\Capital\Tables\Endline%20Capital%20Results%20-%20edited%20for%20ppt%202019.xlsx"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oleObject" Target="file:///X:\Dropbox\SFSD\analysis%20and%20tables\Capital\Tables\Endline%20Capital%20Results%20-%20edited%20for%20ppt%202019.xlsx" TargetMode="External"/><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oleObject" Target="file:///X:\Dropbox\SFSD\analysis%20and%20tables\Capital\Tables\Endline%20Capital%20Results%20-%20edited%20for%20ppt%202019.xlsx" TargetMode="External"/><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oleObject" Target="file:///X:\Dropbox\SFSD\analysis%20and%20tables\Capital\Tables\Endline%20Capital%20Results%20-%20edited%20for%20ppt%202019.xlsx" TargetMode="External"/><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oleObject" Target="file:///X:\Dropbox\SFSD\analysis%20and%20tables\Capital\Tables\Endline%20Capital%20Results%20-%20edited%20for%20ppt%202019.xlsx" TargetMode="External"/><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file:///X:\Dropbox\SFSD\analysis%20and%20tables\Capital\Tables\Endline%20Capital%20Results%20-%20edited%20for%20ppt%202019.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X:\Dropbox\SFSD\analysis%20and%20tables\Capital\Tables\Endline%20Capital%20Results%20-%20edited%20for%20ppt%202019.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X:\Dropbox\SFSD\analysis%20and%20tables\Capital\Tables\Endline%20Capital%20Results%20-%20edited%20for%20ppt%202019.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X:\Dropbox\SFSD\analysis%20and%20tables\Capital\Tables\Endline%20Capital%20Results%20-%20edited%20for%20ppt%202019.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C:\Users\AUC\Dropbox\SFSD\analysis%20and%20tables\Capital\Tables\Endline%20Capital%20Results%20-%20edited%20for%20ppt%20Jul2019.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C:\Users\AUC\Dropbox\SFSD\analysis%20and%20tables\Capital\Tables\Endline%20Capital%20Results%20-%20edited%20for%20ppt%20Jul2019.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file:///X:\Dropbox\SFSD\analysis%20and%20tables\Capital\Tables\Endline%20Capital%20Results%20-%20edited%20for%20ppt%202019.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tx>
            <c:strRef>
              <c:f>Sheet1!$D$1</c:f>
              <c:strCache>
                <c:ptCount val="1"/>
                <c:pt idx="0">
                  <c:v>Control Group</c:v>
                </c:pt>
              </c:strCache>
            </c:strRef>
          </c:tx>
          <c:spPr>
            <a:pattFill prst="narHorz">
              <a:fgClr>
                <a:schemeClr val="accent2">
                  <a:tint val="58000"/>
                </a:schemeClr>
              </a:fgClr>
              <a:bgClr>
                <a:schemeClr val="accent2">
                  <a:tint val="58000"/>
                  <a:lumMod val="20000"/>
                  <a:lumOff val="80000"/>
                </a:schemeClr>
              </a:bgClr>
            </a:pattFill>
            <a:ln>
              <a:noFill/>
            </a:ln>
            <a:effectLst>
              <a:innerShdw blurRad="114300">
                <a:schemeClr val="accent2">
                  <a:tint val="58000"/>
                </a:schemeClr>
              </a:innerShdw>
            </a:effectLst>
          </c:spPr>
          <c:invertIfNegative val="0"/>
          <c:dLbls>
            <c:dLbl>
              <c:idx val="1"/>
              <c:tx>
                <c:rich>
                  <a:bodyPr/>
                  <a:lstStyle/>
                  <a:p>
                    <a:fld id="{7373E9C1-98DF-4FE9-A71E-469764728948}" type="VALUE">
                      <a:rPr lang="en-US"/>
                      <a:pPr/>
                      <a:t>[VALUE]</a:t>
                    </a:fld>
                    <a:r>
                      <a:rPr lang="en-US"/>
                      <a:t> </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CB7-4BA5-8D86-AA28E2719D93}"/>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(Sheet1!$B$3,Sheet1!$B$7)</c:f>
              <c:strCache>
                <c:ptCount val="2"/>
                <c:pt idx="0">
                  <c:v>Has a Business</c:v>
                </c:pt>
                <c:pt idx="1">
                  <c:v>Working at All</c:v>
                </c:pt>
              </c:strCache>
            </c:strRef>
          </c:cat>
          <c:val>
            <c:numRef>
              <c:f>(Sheet1!$D$3,Sheet1!$D$7)</c:f>
              <c:numCache>
                <c:formatCode>0%</c:formatCode>
                <c:ptCount val="2"/>
                <c:pt idx="0">
                  <c:v>0.2</c:v>
                </c:pt>
                <c:pt idx="1">
                  <c:v>0.5</c:v>
                </c:pt>
              </c:numCache>
            </c:numRef>
          </c:val>
          <c:extLst xmlns:c16r2="http://schemas.microsoft.com/office/drawing/2015/06/chart">
            <c:ext xmlns:c16="http://schemas.microsoft.com/office/drawing/2014/chart" uri="{C3380CC4-5D6E-409C-BE32-E72D297353CC}">
              <c16:uniqueId val="{00000001-5CB7-4BA5-8D86-AA28E2719D93}"/>
            </c:ext>
          </c:extLst>
        </c:ser>
        <c:ser>
          <c:idx val="1"/>
          <c:order val="1"/>
          <c:tx>
            <c:strRef>
              <c:f>Sheet1!$F$1</c:f>
              <c:strCache>
                <c:ptCount val="1"/>
                <c:pt idx="0">
                  <c:v>Loan</c:v>
                </c:pt>
              </c:strCache>
            </c:strRef>
          </c:tx>
          <c:spPr>
            <a:pattFill prst="narHorz">
              <a:fgClr>
                <a:schemeClr val="accent2">
                  <a:tint val="86000"/>
                </a:schemeClr>
              </a:fgClr>
              <a:bgClr>
                <a:schemeClr val="accent2">
                  <a:tint val="86000"/>
                  <a:lumMod val="20000"/>
                  <a:lumOff val="80000"/>
                </a:schemeClr>
              </a:bgClr>
            </a:pattFill>
            <a:ln>
              <a:noFill/>
            </a:ln>
            <a:effectLst>
              <a:innerShdw blurRad="114300">
                <a:schemeClr val="accent2">
                  <a:tint val="86000"/>
                </a:schemeClr>
              </a:innerShdw>
            </a:effectLst>
          </c:spPr>
          <c:invertIfNegative val="0"/>
          <c:dLbls>
            <c:dLbl>
              <c:idx val="0"/>
              <c:layout>
                <c:manualLayout>
                  <c:x val="0"/>
                  <c:y val="-6.9444444444444503E-2"/>
                </c:manualLayout>
              </c:layout>
              <c:tx>
                <c:rich>
                  <a:bodyPr/>
                  <a:lstStyle/>
                  <a:p>
                    <a:fld id="{5A820DB9-CB8C-433D-A155-22E6919AFB0E}" type="VALUE">
                      <a:rPr lang="en-US"/>
                      <a:pPr/>
                      <a:t>[VALUE]</a:t>
                    </a:fld>
                    <a:r>
                      <a:rPr lang="en-US"/>
                      <a:t> ***</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CB7-4BA5-8D86-AA28E2719D93}"/>
                </c:ext>
                <c:ext xmlns:c15="http://schemas.microsoft.com/office/drawing/2012/chart" uri="{CE6537A1-D6FC-4f65-9D91-7224C49458BB}">
                  <c15:dlblFieldTable/>
                  <c15:showDataLabelsRange val="0"/>
                </c:ext>
              </c:extLst>
            </c:dLbl>
            <c:dLbl>
              <c:idx val="1"/>
              <c:layout>
                <c:manualLayout>
                  <c:x val="-1.94444444444444E-2"/>
                  <c:y val="-3.7037037037037E-2"/>
                </c:manualLayout>
              </c:layout>
              <c:tx>
                <c:rich>
                  <a:bodyPr/>
                  <a:lstStyle/>
                  <a:p>
                    <a:fld id="{279833E1-3B11-412F-A571-74B722E15735}" type="VALUE">
                      <a:rPr lang="en-US"/>
                      <a:pPr/>
                      <a:t>[VALUE]</a:t>
                    </a:fld>
                    <a:r>
                      <a:rPr lang="en-US"/>
                      <a:t> ***</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CB7-4BA5-8D86-AA28E2719D93}"/>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(Sheet1!$F$4,Sheet1!$F$6)</c:f>
                <c:numCache>
                  <c:formatCode>General</c:formatCode>
                  <c:ptCount val="2"/>
                  <c:pt idx="0">
                    <c:v>4.1777399999999999E-2</c:v>
                  </c:pt>
                  <c:pt idx="1">
                    <c:v>3.9607679999999999E-2</c:v>
                  </c:pt>
                </c:numCache>
              </c:numRef>
            </c:plus>
            <c:minus>
              <c:numRef>
                <c:f>(Sheet1!$F$4,Sheet1!$F$6)</c:f>
                <c:numCache>
                  <c:formatCode>General</c:formatCode>
                  <c:ptCount val="2"/>
                  <c:pt idx="0">
                    <c:v>4.1777399999999999E-2</c:v>
                  </c:pt>
                  <c:pt idx="1">
                    <c:v>3.9607679999999999E-2</c:v>
                  </c:pt>
                </c:numCache>
              </c:numRef>
            </c:minus>
            <c:spPr>
              <a:noFill/>
              <a:ln w="9525">
                <a:solidFill>
                  <a:schemeClr val="tx1">
                    <a:lumMod val="50000"/>
                    <a:lumOff val="50000"/>
                  </a:schemeClr>
                </a:solidFill>
                <a:round/>
              </a:ln>
              <a:effectLst/>
            </c:spPr>
          </c:errBars>
          <c:cat>
            <c:strRef>
              <c:f>(Sheet1!$B$3,Sheet1!$B$7)</c:f>
              <c:strCache>
                <c:ptCount val="2"/>
                <c:pt idx="0">
                  <c:v>Has a Business</c:v>
                </c:pt>
                <c:pt idx="1">
                  <c:v>Working at All</c:v>
                </c:pt>
              </c:strCache>
            </c:strRef>
          </c:cat>
          <c:val>
            <c:numRef>
              <c:f>(Sheet1!$F$3,Sheet1!$F$7)</c:f>
              <c:numCache>
                <c:formatCode>0%</c:formatCode>
                <c:ptCount val="2"/>
                <c:pt idx="0">
                  <c:v>0.33987600000000001</c:v>
                </c:pt>
                <c:pt idx="1">
                  <c:v>0.59775900000000004</c:v>
                </c:pt>
              </c:numCache>
            </c:numRef>
          </c:val>
          <c:extLst xmlns:c16r2="http://schemas.microsoft.com/office/drawing/2015/06/chart">
            <c:ext xmlns:c16="http://schemas.microsoft.com/office/drawing/2014/chart" uri="{C3380CC4-5D6E-409C-BE32-E72D297353CC}">
              <c16:uniqueId val="{00000004-5CB7-4BA5-8D86-AA28E2719D93}"/>
            </c:ext>
          </c:extLst>
        </c:ser>
        <c:ser>
          <c:idx val="2"/>
          <c:order val="2"/>
          <c:tx>
            <c:strRef>
              <c:f>Sheet1!$H$1</c:f>
              <c:strCache>
                <c:ptCount val="1"/>
                <c:pt idx="0">
                  <c:v>In-Kind Grant</c:v>
                </c:pt>
              </c:strCache>
            </c:strRef>
          </c:tx>
          <c:spPr>
            <a:pattFill prst="narHorz">
              <a:fgClr>
                <a:schemeClr val="accent2">
                  <a:shade val="86000"/>
                </a:schemeClr>
              </a:fgClr>
              <a:bgClr>
                <a:schemeClr val="accent2">
                  <a:shade val="86000"/>
                  <a:lumMod val="20000"/>
                  <a:lumOff val="80000"/>
                </a:schemeClr>
              </a:bgClr>
            </a:pattFill>
            <a:ln>
              <a:noFill/>
            </a:ln>
            <a:effectLst>
              <a:innerShdw blurRad="114300">
                <a:schemeClr val="accent2">
                  <a:shade val="86000"/>
                </a:schemeClr>
              </a:innerShdw>
            </a:effectLst>
          </c:spPr>
          <c:invertIfNegative val="0"/>
          <c:dLbls>
            <c:dLbl>
              <c:idx val="0"/>
              <c:layout>
                <c:manualLayout>
                  <c:x val="0"/>
                  <c:y val="-6.9444444444444503E-2"/>
                </c:manualLayout>
              </c:layout>
              <c:tx>
                <c:rich>
                  <a:bodyPr/>
                  <a:lstStyle/>
                  <a:p>
                    <a:fld id="{93CE59F7-DC8F-4008-B680-B8DBCE7416E1}" type="VALUE">
                      <a:rPr lang="en-US" sz="1200"/>
                      <a:pPr/>
                      <a:t>[VALUE]</a:t>
                    </a:fld>
                    <a:r>
                      <a:rPr lang="en-US" sz="1200"/>
                      <a:t> ***</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CB7-4BA5-8D86-AA28E2719D93}"/>
                </c:ext>
                <c:ext xmlns:c15="http://schemas.microsoft.com/office/drawing/2012/chart" uri="{CE6537A1-D6FC-4f65-9D91-7224C49458BB}">
                  <c15:dlblFieldTable/>
                  <c15:showDataLabelsRange val="0"/>
                </c:ext>
              </c:extLst>
            </c:dLbl>
            <c:dLbl>
              <c:idx val="1"/>
              <c:layout>
                <c:manualLayout>
                  <c:x val="5.9196348937655798E-3"/>
                  <c:y val="-5.8919840842382998E-2"/>
                </c:manualLayout>
              </c:layout>
              <c:tx>
                <c:rich>
                  <a:bodyPr/>
                  <a:lstStyle/>
                  <a:p>
                    <a:fld id="{C203CAC9-4A9E-40B0-BC8E-27A2F15A847F}" type="VALUE">
                      <a:rPr lang="en-US" sz="1200"/>
                      <a:pPr/>
                      <a:t>[VALUE]</a:t>
                    </a:fld>
                    <a:r>
                      <a:rPr lang="en-US" sz="1200"/>
                      <a:t> ***</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CB7-4BA5-8D86-AA28E2719D93}"/>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(Sheet1!$H$4,Sheet1!$H$6)</c:f>
                <c:numCache>
                  <c:formatCode>General</c:formatCode>
                  <c:ptCount val="2"/>
                  <c:pt idx="0">
                    <c:v>5.4785920000000002E-2</c:v>
                  </c:pt>
                  <c:pt idx="1">
                    <c:v>5.6675360000000001E-2</c:v>
                  </c:pt>
                </c:numCache>
              </c:numRef>
            </c:plus>
            <c:minus>
              <c:numRef>
                <c:f>(Sheet1!$H$4,Sheet1!$H$6)</c:f>
                <c:numCache>
                  <c:formatCode>General</c:formatCode>
                  <c:ptCount val="2"/>
                  <c:pt idx="0">
                    <c:v>5.4785920000000002E-2</c:v>
                  </c:pt>
                  <c:pt idx="1">
                    <c:v>5.6675360000000001E-2</c:v>
                  </c:pt>
                </c:numCache>
              </c:numRef>
            </c:minus>
            <c:spPr>
              <a:noFill/>
              <a:ln w="9525">
                <a:solidFill>
                  <a:schemeClr val="tx1">
                    <a:lumMod val="50000"/>
                    <a:lumOff val="50000"/>
                  </a:schemeClr>
                </a:solidFill>
                <a:round/>
              </a:ln>
              <a:effectLst/>
            </c:spPr>
          </c:errBars>
          <c:cat>
            <c:strRef>
              <c:f>(Sheet1!$B$3,Sheet1!$B$7)</c:f>
              <c:strCache>
                <c:ptCount val="2"/>
                <c:pt idx="0">
                  <c:v>Has a Business</c:v>
                </c:pt>
                <c:pt idx="1">
                  <c:v>Working at All</c:v>
                </c:pt>
              </c:strCache>
            </c:strRef>
          </c:cat>
          <c:val>
            <c:numRef>
              <c:f>(Sheet1!$H$3,Sheet1!$H$7)</c:f>
              <c:numCache>
                <c:formatCode>0%</c:formatCode>
                <c:ptCount val="2"/>
                <c:pt idx="0">
                  <c:v>0.40369699999999997</c:v>
                </c:pt>
                <c:pt idx="1">
                  <c:v>0.64144999999999996</c:v>
                </c:pt>
              </c:numCache>
            </c:numRef>
          </c:val>
          <c:extLst xmlns:c16r2="http://schemas.microsoft.com/office/drawing/2015/06/chart">
            <c:ext xmlns:c16="http://schemas.microsoft.com/office/drawing/2014/chart" uri="{C3380CC4-5D6E-409C-BE32-E72D297353CC}">
              <c16:uniqueId val="{00000007-5CB7-4BA5-8D86-AA28E2719D93}"/>
            </c:ext>
          </c:extLst>
        </c:ser>
        <c:ser>
          <c:idx val="3"/>
          <c:order val="3"/>
          <c:tx>
            <c:strRef>
              <c:f>Sheet1!$J$1</c:f>
              <c:strCache>
                <c:ptCount val="1"/>
                <c:pt idx="0">
                  <c:v>Cash Grant</c:v>
                </c:pt>
              </c:strCache>
            </c:strRef>
          </c:tx>
          <c:spPr>
            <a:pattFill prst="narHorz">
              <a:fgClr>
                <a:schemeClr val="accent2">
                  <a:shade val="58000"/>
                </a:schemeClr>
              </a:fgClr>
              <a:bgClr>
                <a:schemeClr val="accent2">
                  <a:shade val="58000"/>
                  <a:lumMod val="20000"/>
                  <a:lumOff val="80000"/>
                </a:schemeClr>
              </a:bgClr>
            </a:pattFill>
            <a:ln>
              <a:noFill/>
            </a:ln>
            <a:effectLst>
              <a:innerShdw blurRad="114300">
                <a:schemeClr val="accent2">
                  <a:shade val="58000"/>
                </a:schemeClr>
              </a:innerShdw>
            </a:effectLst>
          </c:spPr>
          <c:invertIfNegative val="0"/>
          <c:dLbls>
            <c:dLbl>
              <c:idx val="0"/>
              <c:layout>
                <c:manualLayout>
                  <c:x val="2.7777777777777302E-3"/>
                  <c:y val="-5.5555555555555601E-2"/>
                </c:manualLayout>
              </c:layout>
              <c:tx>
                <c:rich>
                  <a:bodyPr/>
                  <a:lstStyle/>
                  <a:p>
                    <a:fld id="{200096CA-4611-4760-834E-A5AAB398DE4A}" type="VALUE">
                      <a:rPr lang="en-US"/>
                      <a:pPr/>
                      <a:t>[VALUE]</a:t>
                    </a:fld>
                    <a:r>
                      <a:rPr lang="en-US"/>
                      <a:t> ***</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CB7-4BA5-8D86-AA28E2719D93}"/>
                </c:ext>
                <c:ext xmlns:c15="http://schemas.microsoft.com/office/drawing/2012/chart" uri="{CE6537A1-D6FC-4f65-9D91-7224C49458BB}">
                  <c15:dlblFieldTable/>
                  <c15:showDataLabelsRange val="0"/>
                </c:ext>
              </c:extLst>
            </c:dLbl>
            <c:dLbl>
              <c:idx val="1"/>
              <c:layout>
                <c:manualLayout>
                  <c:x val="1.6666666666666601E-2"/>
                  <c:y val="-3.7037037037037E-2"/>
                </c:manualLayout>
              </c:layout>
              <c:tx>
                <c:rich>
                  <a:bodyPr/>
                  <a:lstStyle/>
                  <a:p>
                    <a:fld id="{7793980F-7109-47AF-9C5B-3F94DC4C5DD7}" type="VALUE">
                      <a:rPr lang="en-US"/>
                      <a:pPr/>
                      <a:t>[VALUE]</a:t>
                    </a:fld>
                    <a:r>
                      <a:rPr lang="en-US"/>
                      <a:t> ***</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CB7-4BA5-8D86-AA28E2719D93}"/>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(Sheet1!$J$4,Sheet1!$J$6)</c:f>
                <c:numCache>
                  <c:formatCode>General</c:formatCode>
                  <c:ptCount val="2"/>
                  <c:pt idx="0">
                    <c:v>5.1949799999999997E-2</c:v>
                  </c:pt>
                  <c:pt idx="1">
                    <c:v>4.6959639999999997E-2</c:v>
                  </c:pt>
                </c:numCache>
              </c:numRef>
            </c:plus>
            <c:minus>
              <c:numRef>
                <c:f>(Sheet1!$J$4,Sheet1!$J$6)</c:f>
                <c:numCache>
                  <c:formatCode>General</c:formatCode>
                  <c:ptCount val="2"/>
                  <c:pt idx="0">
                    <c:v>5.1949799999999997E-2</c:v>
                  </c:pt>
                  <c:pt idx="1">
                    <c:v>4.6959639999999997E-2</c:v>
                  </c:pt>
                </c:numCache>
              </c:numRef>
            </c:minus>
            <c:spPr>
              <a:noFill/>
              <a:ln w="9525">
                <a:solidFill>
                  <a:schemeClr val="tx1">
                    <a:lumMod val="50000"/>
                    <a:lumOff val="50000"/>
                  </a:schemeClr>
                </a:solidFill>
                <a:round/>
              </a:ln>
              <a:effectLst/>
            </c:spPr>
          </c:errBars>
          <c:cat>
            <c:strRef>
              <c:f>(Sheet1!$B$3,Sheet1!$B$7)</c:f>
              <c:strCache>
                <c:ptCount val="2"/>
                <c:pt idx="0">
                  <c:v>Has a Business</c:v>
                </c:pt>
                <c:pt idx="1">
                  <c:v>Working at All</c:v>
                </c:pt>
              </c:strCache>
            </c:strRef>
          </c:cat>
          <c:val>
            <c:numRef>
              <c:f>(Sheet1!$J$3,Sheet1!$J$7)</c:f>
              <c:numCache>
                <c:formatCode>0%</c:formatCode>
                <c:ptCount val="2"/>
                <c:pt idx="0">
                  <c:v>0.38026599999999999</c:v>
                </c:pt>
                <c:pt idx="1">
                  <c:v>0.62545399999999995</c:v>
                </c:pt>
              </c:numCache>
            </c:numRef>
          </c:val>
          <c:extLst xmlns:c16r2="http://schemas.microsoft.com/office/drawing/2015/06/chart">
            <c:ext xmlns:c16="http://schemas.microsoft.com/office/drawing/2014/chart" uri="{C3380CC4-5D6E-409C-BE32-E72D297353CC}">
              <c16:uniqueId val="{0000000A-5CB7-4BA5-8D86-AA28E2719D93}"/>
            </c:ext>
          </c:extLst>
        </c:ser>
        <c:dLbls>
          <c:dLblPos val="outEnd"/>
          <c:showLegendKey val="0"/>
          <c:showVal val="1"/>
          <c:showCatName val="0"/>
          <c:showSerName val="0"/>
          <c:showPercent val="0"/>
          <c:showBubbleSize val="0"/>
        </c:dLbls>
        <c:gapWidth val="164"/>
        <c:overlap val="-22"/>
        <c:axId val="119844208"/>
        <c:axId val="119899696"/>
      </c:barChart>
      <c:catAx>
        <c:axId val="1198442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899696"/>
        <c:crosses val="autoZero"/>
        <c:auto val="1"/>
        <c:lblAlgn val="ctr"/>
        <c:lblOffset val="100"/>
        <c:noMultiLvlLbl val="0"/>
      </c:catAx>
      <c:valAx>
        <c:axId val="119899696"/>
        <c:scaling>
          <c:orientation val="minMax"/>
          <c:max val="0.8"/>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844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smtClean="0"/>
              <a:t>Men</a:t>
            </a:r>
            <a:endParaRPr lang="en-US" dirty="0"/>
          </a:p>
        </c:rich>
      </c:tx>
      <c:overlay val="0"/>
      <c:spPr>
        <a:noFill/>
        <a:ln>
          <a:noFill/>
        </a:ln>
        <a:effectLst/>
      </c:spPr>
    </c:title>
    <c:autoTitleDeleted val="0"/>
    <c:plotArea>
      <c:layout/>
      <c:barChart>
        <c:barDir val="col"/>
        <c:grouping val="clustered"/>
        <c:varyColors val="0"/>
        <c:ser>
          <c:idx val="0"/>
          <c:order val="0"/>
          <c:tx>
            <c:strRef>
              <c:f>Sheet1!$C$49</c:f>
              <c:strCache>
                <c:ptCount val="1"/>
                <c:pt idx="0">
                  <c:v>Control Group</c:v>
                </c:pt>
              </c:strCache>
            </c:strRef>
          </c:tx>
          <c:spPr>
            <a:pattFill prst="narHorz">
              <a:fgClr>
                <a:schemeClr val="accent1">
                  <a:tint val="58000"/>
                </a:schemeClr>
              </a:fgClr>
              <a:bgClr>
                <a:schemeClr val="accent1">
                  <a:tint val="58000"/>
                  <a:lumMod val="20000"/>
                  <a:lumOff val="80000"/>
                </a:schemeClr>
              </a:bgClr>
            </a:pattFill>
            <a:ln>
              <a:noFill/>
            </a:ln>
            <a:effectLst>
              <a:innerShdw blurRad="114300">
                <a:schemeClr val="accent1">
                  <a:tint val="58000"/>
                </a:schemeClr>
              </a:inn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Sheet1!$B$55</c:f>
              <c:strCache>
                <c:ptCount val="1"/>
                <c:pt idx="0">
                  <c:v>Total Weekly Hours</c:v>
                </c:pt>
              </c:strCache>
            </c:strRef>
          </c:cat>
          <c:val>
            <c:numRef>
              <c:f>Sheet1!$C$55</c:f>
              <c:numCache>
                <c:formatCode>0.00</c:formatCode>
                <c:ptCount val="1"/>
                <c:pt idx="0">
                  <c:v>47.83</c:v>
                </c:pt>
              </c:numCache>
            </c:numRef>
          </c:val>
          <c:extLst xmlns:c16r2="http://schemas.microsoft.com/office/drawing/2015/06/chart">
            <c:ext xmlns:c16="http://schemas.microsoft.com/office/drawing/2014/chart" uri="{C3380CC4-5D6E-409C-BE32-E72D297353CC}">
              <c16:uniqueId val="{00000000-6A28-46B1-97C3-FCF5875753E8}"/>
            </c:ext>
          </c:extLst>
        </c:ser>
        <c:ser>
          <c:idx val="1"/>
          <c:order val="1"/>
          <c:tx>
            <c:strRef>
              <c:f>Sheet1!$E$49</c:f>
              <c:strCache>
                <c:ptCount val="1"/>
                <c:pt idx="0">
                  <c:v>Loan</c:v>
                </c:pt>
              </c:strCache>
            </c:strRef>
          </c:tx>
          <c:spPr>
            <a:pattFill prst="narHorz">
              <a:fgClr>
                <a:schemeClr val="accent1">
                  <a:tint val="86000"/>
                </a:schemeClr>
              </a:fgClr>
              <a:bgClr>
                <a:schemeClr val="accent1">
                  <a:tint val="86000"/>
                  <a:lumMod val="20000"/>
                  <a:lumOff val="80000"/>
                </a:schemeClr>
              </a:bgClr>
            </a:pattFill>
            <a:ln>
              <a:noFill/>
            </a:ln>
            <a:effectLst>
              <a:innerShdw blurRad="114300">
                <a:schemeClr val="accent1">
                  <a:tint val="86000"/>
                </a:schemeClr>
              </a:innerShdw>
            </a:effectLst>
          </c:spPr>
          <c:invertIfNegative val="0"/>
          <c:dLbls>
            <c:dLbl>
              <c:idx val="0"/>
              <c:layout>
                <c:manualLayout>
                  <c:x val="-1.38888888888889E-2"/>
                  <c:y val="-4.6296296296296301E-2"/>
                </c:manualLayout>
              </c:layout>
              <c:tx>
                <c:rich>
                  <a:bodyPr/>
                  <a:lstStyle/>
                  <a:p>
                    <a:fld id="{3F96CE44-796D-4C84-8D41-E9535BCD0570}" type="VALUE">
                      <a:rPr lang="en-US"/>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A28-46B1-97C3-FCF5875753E8}"/>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Sheet1!$E$56</c:f>
                <c:numCache>
                  <c:formatCode>General</c:formatCode>
                  <c:ptCount val="1"/>
                  <c:pt idx="0">
                    <c:v>3.2282709199999999</c:v>
                  </c:pt>
                </c:numCache>
              </c:numRef>
            </c:plus>
            <c:minus>
              <c:numRef>
                <c:f>Sheet1!$E$56</c:f>
                <c:numCache>
                  <c:formatCode>General</c:formatCode>
                  <c:ptCount val="1"/>
                  <c:pt idx="0">
                    <c:v>3.2282709199999999</c:v>
                  </c:pt>
                </c:numCache>
              </c:numRef>
            </c:minus>
            <c:spPr>
              <a:noFill/>
              <a:ln w="9525">
                <a:solidFill>
                  <a:schemeClr val="tx1">
                    <a:lumMod val="50000"/>
                    <a:lumOff val="50000"/>
                  </a:schemeClr>
                </a:solidFill>
                <a:round/>
              </a:ln>
              <a:effectLst/>
            </c:spPr>
          </c:errBars>
          <c:cat>
            <c:strRef>
              <c:f>Sheet1!$B$55</c:f>
              <c:strCache>
                <c:ptCount val="1"/>
                <c:pt idx="0">
                  <c:v>Total Weekly Hours</c:v>
                </c:pt>
              </c:strCache>
            </c:strRef>
          </c:cat>
          <c:val>
            <c:numRef>
              <c:f>Sheet1!$E$55</c:f>
              <c:numCache>
                <c:formatCode>0.00</c:formatCode>
                <c:ptCount val="1"/>
                <c:pt idx="0">
                  <c:v>48.776216000000012</c:v>
                </c:pt>
              </c:numCache>
            </c:numRef>
          </c:val>
          <c:extLst xmlns:c16r2="http://schemas.microsoft.com/office/drawing/2015/06/chart">
            <c:ext xmlns:c16="http://schemas.microsoft.com/office/drawing/2014/chart" uri="{C3380CC4-5D6E-409C-BE32-E72D297353CC}">
              <c16:uniqueId val="{00000002-6A28-46B1-97C3-FCF5875753E8}"/>
            </c:ext>
          </c:extLst>
        </c:ser>
        <c:ser>
          <c:idx val="2"/>
          <c:order val="2"/>
          <c:tx>
            <c:strRef>
              <c:f>Sheet1!$G$49</c:f>
              <c:strCache>
                <c:ptCount val="1"/>
                <c:pt idx="0">
                  <c:v>In-Kind Grant</c:v>
                </c:pt>
              </c:strCache>
            </c:strRef>
          </c:tx>
          <c:spPr>
            <a:pattFill prst="narHorz">
              <a:fgClr>
                <a:schemeClr val="accent1">
                  <a:shade val="86000"/>
                </a:schemeClr>
              </a:fgClr>
              <a:bgClr>
                <a:schemeClr val="accent1">
                  <a:shade val="86000"/>
                  <a:lumMod val="20000"/>
                  <a:lumOff val="80000"/>
                </a:schemeClr>
              </a:bgClr>
            </a:pattFill>
            <a:ln>
              <a:noFill/>
            </a:ln>
            <a:effectLst>
              <a:innerShdw blurRad="114300">
                <a:schemeClr val="accent1">
                  <a:shade val="86000"/>
                </a:schemeClr>
              </a:innerShdw>
            </a:effectLst>
          </c:spPr>
          <c:invertIfNegative val="0"/>
          <c:dLbls>
            <c:dLbl>
              <c:idx val="0"/>
              <c:layout>
                <c:manualLayout>
                  <c:x val="-1.38888888888889E-2"/>
                  <c:y val="-4.1666666666666699E-2"/>
                </c:manualLayout>
              </c:layout>
              <c:tx>
                <c:rich>
                  <a:bodyPr/>
                  <a:lstStyle/>
                  <a:p>
                    <a:fld id="{4F65E4AB-F2F3-41CA-B97F-F79B7A46742D}" type="VALUE">
                      <a:rPr lang="en-US"/>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A28-46B1-97C3-FCF5875753E8}"/>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Sheet1!$G$56</c:f>
                <c:numCache>
                  <c:formatCode>General</c:formatCode>
                  <c:ptCount val="1"/>
                  <c:pt idx="0">
                    <c:v>4.4306917200000004</c:v>
                  </c:pt>
                </c:numCache>
              </c:numRef>
            </c:plus>
            <c:minus>
              <c:numRef>
                <c:f>Sheet1!$G$56</c:f>
                <c:numCache>
                  <c:formatCode>General</c:formatCode>
                  <c:ptCount val="1"/>
                  <c:pt idx="0">
                    <c:v>4.4306917200000004</c:v>
                  </c:pt>
                </c:numCache>
              </c:numRef>
            </c:minus>
            <c:spPr>
              <a:noFill/>
              <a:ln w="9525">
                <a:solidFill>
                  <a:schemeClr val="tx1">
                    <a:lumMod val="50000"/>
                    <a:lumOff val="50000"/>
                  </a:schemeClr>
                </a:solidFill>
                <a:round/>
              </a:ln>
              <a:effectLst/>
            </c:spPr>
          </c:errBars>
          <c:cat>
            <c:strRef>
              <c:f>Sheet1!$B$55</c:f>
              <c:strCache>
                <c:ptCount val="1"/>
                <c:pt idx="0">
                  <c:v>Total Weekly Hours</c:v>
                </c:pt>
              </c:strCache>
            </c:strRef>
          </c:cat>
          <c:val>
            <c:numRef>
              <c:f>Sheet1!$G$55</c:f>
              <c:numCache>
                <c:formatCode>0.00</c:formatCode>
                <c:ptCount val="1"/>
                <c:pt idx="0">
                  <c:v>49.00872600000001</c:v>
                </c:pt>
              </c:numCache>
            </c:numRef>
          </c:val>
          <c:extLst xmlns:c16r2="http://schemas.microsoft.com/office/drawing/2015/06/chart">
            <c:ext xmlns:c16="http://schemas.microsoft.com/office/drawing/2014/chart" uri="{C3380CC4-5D6E-409C-BE32-E72D297353CC}">
              <c16:uniqueId val="{00000004-6A28-46B1-97C3-FCF5875753E8}"/>
            </c:ext>
          </c:extLst>
        </c:ser>
        <c:ser>
          <c:idx val="3"/>
          <c:order val="3"/>
          <c:tx>
            <c:strRef>
              <c:f>Sheet1!$I$49</c:f>
              <c:strCache>
                <c:ptCount val="1"/>
                <c:pt idx="0">
                  <c:v>Cash Grant </c:v>
                </c:pt>
              </c:strCache>
            </c:strRef>
          </c:tx>
          <c:spPr>
            <a:pattFill prst="narHorz">
              <a:fgClr>
                <a:schemeClr val="accent1">
                  <a:shade val="58000"/>
                </a:schemeClr>
              </a:fgClr>
              <a:bgClr>
                <a:schemeClr val="accent1">
                  <a:shade val="58000"/>
                  <a:lumMod val="20000"/>
                  <a:lumOff val="80000"/>
                </a:schemeClr>
              </a:bgClr>
            </a:pattFill>
            <a:ln>
              <a:noFill/>
            </a:ln>
            <a:effectLst>
              <a:innerShdw blurRad="114300">
                <a:schemeClr val="accent1">
                  <a:shade val="58000"/>
                </a:schemeClr>
              </a:innerShdw>
            </a:effectLst>
          </c:spPr>
          <c:invertIfNegative val="0"/>
          <c:dLbls>
            <c:dLbl>
              <c:idx val="0"/>
              <c:layout>
                <c:manualLayout>
                  <c:x val="2.7777777777777801E-3"/>
                  <c:y val="-3.7037037037037E-2"/>
                </c:manualLayout>
              </c:layout>
              <c:tx>
                <c:rich>
                  <a:bodyPr/>
                  <a:lstStyle/>
                  <a:p>
                    <a:fld id="{F5AD29B4-2BF6-4127-A9CC-D512AF2020ED}" type="VALUE">
                      <a:rPr lang="en-US"/>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A28-46B1-97C3-FCF5875753E8}"/>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Sheet1!$I$56</c:f>
                <c:numCache>
                  <c:formatCode>General</c:formatCode>
                  <c:ptCount val="1"/>
                  <c:pt idx="0">
                    <c:v>4.1246200800000006</c:v>
                  </c:pt>
                </c:numCache>
              </c:numRef>
            </c:plus>
            <c:minus>
              <c:numRef>
                <c:f>Sheet1!$I$56</c:f>
                <c:numCache>
                  <c:formatCode>General</c:formatCode>
                  <c:ptCount val="1"/>
                  <c:pt idx="0">
                    <c:v>4.1246200800000006</c:v>
                  </c:pt>
                </c:numCache>
              </c:numRef>
            </c:minus>
            <c:spPr>
              <a:noFill/>
              <a:ln w="9525">
                <a:solidFill>
                  <a:schemeClr val="tx1">
                    <a:lumMod val="50000"/>
                    <a:lumOff val="50000"/>
                  </a:schemeClr>
                </a:solidFill>
                <a:round/>
              </a:ln>
              <a:effectLst/>
            </c:spPr>
          </c:errBars>
          <c:cat>
            <c:strRef>
              <c:f>Sheet1!$B$55</c:f>
              <c:strCache>
                <c:ptCount val="1"/>
                <c:pt idx="0">
                  <c:v>Total Weekly Hours</c:v>
                </c:pt>
              </c:strCache>
            </c:strRef>
          </c:cat>
          <c:val>
            <c:numRef>
              <c:f>Sheet1!$I$55</c:f>
              <c:numCache>
                <c:formatCode>0.00</c:formatCode>
                <c:ptCount val="1"/>
                <c:pt idx="0">
                  <c:v>47.865682</c:v>
                </c:pt>
              </c:numCache>
            </c:numRef>
          </c:val>
          <c:extLst xmlns:c16r2="http://schemas.microsoft.com/office/drawing/2015/06/chart">
            <c:ext xmlns:c16="http://schemas.microsoft.com/office/drawing/2014/chart" uri="{C3380CC4-5D6E-409C-BE32-E72D297353CC}">
              <c16:uniqueId val="{00000006-6A28-46B1-97C3-FCF5875753E8}"/>
            </c:ext>
          </c:extLst>
        </c:ser>
        <c:dLbls>
          <c:dLblPos val="outEnd"/>
          <c:showLegendKey val="0"/>
          <c:showVal val="1"/>
          <c:showCatName val="0"/>
          <c:showSerName val="0"/>
          <c:showPercent val="0"/>
          <c:showBubbleSize val="0"/>
        </c:dLbls>
        <c:gapWidth val="164"/>
        <c:overlap val="-22"/>
        <c:axId val="246238352"/>
        <c:axId val="246238912"/>
      </c:barChart>
      <c:catAx>
        <c:axId val="24623835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246238912"/>
        <c:crosses val="autoZero"/>
        <c:auto val="1"/>
        <c:lblAlgn val="ctr"/>
        <c:lblOffset val="100"/>
        <c:noMultiLvlLbl val="0"/>
      </c:catAx>
      <c:valAx>
        <c:axId val="246238912"/>
        <c:scaling>
          <c:orientation val="minMax"/>
          <c:max val="60"/>
          <c:min val="0"/>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246238352"/>
        <c:crosses val="autoZero"/>
        <c:crossBetween val="between"/>
      </c:valAx>
      <c:spPr>
        <a:noFill/>
        <a:ln>
          <a:noFill/>
        </a:ln>
        <a:effectLst/>
      </c:spPr>
    </c:plotArea>
    <c:legend>
      <c:legendPos val="t"/>
      <c:layout>
        <c:manualLayout>
          <c:xMode val="edge"/>
          <c:yMode val="edge"/>
          <c:x val="6.1845974882564998E-2"/>
          <c:y val="6.6842819714277898E-2"/>
          <c:w val="0.93601177901542798"/>
          <c:h val="7.8125546806649196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Century Gothic" panose="020B0502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smtClean="0"/>
              <a:t>Women</a:t>
            </a:r>
            <a:endParaRPr lang="en-US" dirty="0"/>
          </a:p>
        </c:rich>
      </c:tx>
      <c:overlay val="0"/>
      <c:spPr>
        <a:noFill/>
        <a:ln>
          <a:noFill/>
        </a:ln>
        <a:effectLst/>
      </c:spPr>
    </c:title>
    <c:autoTitleDeleted val="0"/>
    <c:plotArea>
      <c:layout/>
      <c:barChart>
        <c:barDir val="col"/>
        <c:grouping val="clustered"/>
        <c:varyColors val="0"/>
        <c:ser>
          <c:idx val="0"/>
          <c:order val="0"/>
          <c:tx>
            <c:strRef>
              <c:f>Sheet1!$C$174</c:f>
              <c:strCache>
                <c:ptCount val="1"/>
                <c:pt idx="0">
                  <c:v>Control Group</c:v>
                </c:pt>
              </c:strCache>
            </c:strRef>
          </c:tx>
          <c:spPr>
            <a:pattFill prst="narHorz">
              <a:fgClr>
                <a:schemeClr val="accent2">
                  <a:tint val="58000"/>
                </a:schemeClr>
              </a:fgClr>
              <a:bgClr>
                <a:schemeClr val="accent2">
                  <a:tint val="58000"/>
                  <a:lumMod val="20000"/>
                  <a:lumOff val="80000"/>
                </a:schemeClr>
              </a:bgClr>
            </a:pattFill>
            <a:ln>
              <a:noFill/>
            </a:ln>
            <a:effectLst>
              <a:innerShdw blurRad="114300">
                <a:schemeClr val="accent2">
                  <a:tint val="58000"/>
                </a:schemeClr>
              </a:inn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(Sheet1!$B$176,Sheet1!$B$178)</c:f>
              <c:strCache>
                <c:ptCount val="1"/>
                <c:pt idx="0">
                  <c:v>Household Weekly Working Hours</c:v>
                </c:pt>
              </c:strCache>
              <c:extLst xmlns:c16r2="http://schemas.microsoft.com/office/drawing/2015/06/chart"/>
            </c:strRef>
          </c:cat>
          <c:val>
            <c:numRef>
              <c:f>(Sheet1!$C$176,Sheet1!$C$178)</c:f>
              <c:numCache>
                <c:formatCode>0.00</c:formatCode>
                <c:ptCount val="1"/>
                <c:pt idx="0">
                  <c:v>47.14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0931-4F29-86E5-FBCFBA09A9AC}"/>
            </c:ext>
          </c:extLst>
        </c:ser>
        <c:ser>
          <c:idx val="1"/>
          <c:order val="1"/>
          <c:tx>
            <c:strRef>
              <c:f>Sheet1!$D$174</c:f>
              <c:strCache>
                <c:ptCount val="1"/>
                <c:pt idx="0">
                  <c:v>Loan</c:v>
                </c:pt>
              </c:strCache>
            </c:strRef>
          </c:tx>
          <c:spPr>
            <a:pattFill prst="narHorz">
              <a:fgClr>
                <a:schemeClr val="accent2">
                  <a:tint val="86000"/>
                </a:schemeClr>
              </a:fgClr>
              <a:bgClr>
                <a:schemeClr val="accent2">
                  <a:tint val="86000"/>
                  <a:lumMod val="20000"/>
                  <a:lumOff val="80000"/>
                </a:schemeClr>
              </a:bgClr>
            </a:pattFill>
            <a:ln>
              <a:noFill/>
            </a:ln>
            <a:effectLst>
              <a:innerShdw blurRad="114300">
                <a:schemeClr val="accent2">
                  <a:tint val="86000"/>
                </a:schemeClr>
              </a:innerShdw>
            </a:effectLst>
          </c:spPr>
          <c:invertIfNegative val="0"/>
          <c:dLbls>
            <c:dLbl>
              <c:idx val="0"/>
              <c:layout>
                <c:manualLayout>
                  <c:x val="0"/>
                  <c:y val="-6.4814814814814797E-2"/>
                </c:manualLayout>
              </c:layout>
              <c:tx>
                <c:rich>
                  <a:bodyPr/>
                  <a:lstStyle/>
                  <a:p>
                    <a:fld id="{16B9F89B-A11A-470A-89B2-A69B700858FC}"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931-4F29-86E5-FBCFBA09A9AC}"/>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(Sheet1!$D$177,Sheet1!$D$179)</c:f>
                <c:numCache>
                  <c:formatCode>General</c:formatCode>
                  <c:ptCount val="1"/>
                  <c:pt idx="0">
                    <c:v>5.3189519599999944</c:v>
                  </c:pt>
                </c:numCache>
                <c:extLst xmlns:c16r2="http://schemas.microsoft.com/office/drawing/2015/06/chart"/>
              </c:numRef>
            </c:plus>
            <c:minus>
              <c:numRef>
                <c:f>(Sheet1!$D$177,Sheet1!$D$179)</c:f>
                <c:numCache>
                  <c:formatCode>General</c:formatCode>
                  <c:ptCount val="1"/>
                  <c:pt idx="0">
                    <c:v>5.3189519599999944</c:v>
                  </c:pt>
                </c:numCache>
                <c:extLst xmlns:c16r2="http://schemas.microsoft.com/office/drawing/2015/06/chart"/>
              </c:numRef>
            </c:minus>
            <c:spPr>
              <a:noFill/>
              <a:ln w="9525">
                <a:solidFill>
                  <a:schemeClr val="tx1">
                    <a:lumMod val="50000"/>
                    <a:lumOff val="50000"/>
                  </a:schemeClr>
                </a:solidFill>
                <a:round/>
              </a:ln>
              <a:effectLst/>
            </c:spPr>
          </c:errBars>
          <c:cat>
            <c:strRef>
              <c:f>(Sheet1!$B$176,Sheet1!$B$178)</c:f>
              <c:strCache>
                <c:ptCount val="1"/>
                <c:pt idx="0">
                  <c:v>Household Weekly Working Hours</c:v>
                </c:pt>
              </c:strCache>
              <c:extLst xmlns:c16r2="http://schemas.microsoft.com/office/drawing/2015/06/chart"/>
            </c:strRef>
          </c:cat>
          <c:val>
            <c:numRef>
              <c:f>(Sheet1!$D$176,Sheet1!$D$178)</c:f>
              <c:numCache>
                <c:formatCode>0.00</c:formatCode>
                <c:ptCount val="1"/>
                <c:pt idx="0">
                  <c:v>39.362575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0931-4F29-86E5-FBCFBA09A9AC}"/>
            </c:ext>
          </c:extLst>
        </c:ser>
        <c:ser>
          <c:idx val="2"/>
          <c:order val="2"/>
          <c:tx>
            <c:strRef>
              <c:f>Sheet1!$E$174</c:f>
              <c:strCache>
                <c:ptCount val="1"/>
                <c:pt idx="0">
                  <c:v>In-Kind Grant</c:v>
                </c:pt>
              </c:strCache>
            </c:strRef>
          </c:tx>
          <c:spPr>
            <a:pattFill prst="narHorz">
              <a:fgClr>
                <a:schemeClr val="accent2">
                  <a:shade val="86000"/>
                </a:schemeClr>
              </a:fgClr>
              <a:bgClr>
                <a:schemeClr val="accent2">
                  <a:shade val="86000"/>
                  <a:lumMod val="20000"/>
                  <a:lumOff val="80000"/>
                </a:schemeClr>
              </a:bgClr>
            </a:pattFill>
            <a:ln>
              <a:noFill/>
            </a:ln>
            <a:effectLst>
              <a:innerShdw blurRad="114300">
                <a:schemeClr val="accent2">
                  <a:shade val="86000"/>
                </a:schemeClr>
              </a:innerShdw>
            </a:effectLst>
          </c:spPr>
          <c:invertIfNegative val="0"/>
          <c:dLbls>
            <c:dLbl>
              <c:idx val="0"/>
              <c:layout>
                <c:manualLayout>
                  <c:x val="-5.0925337632080002E-17"/>
                  <c:y val="-8.3333333333333301E-2"/>
                </c:manualLayout>
              </c:layout>
              <c:tx>
                <c:rich>
                  <a:bodyPr/>
                  <a:lstStyle/>
                  <a:p>
                    <a:fld id="{036C3D69-8022-4C9D-A028-D6BE791A5DD4}"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931-4F29-86E5-FBCFBA09A9AC}"/>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(Sheet1!$E$177,Sheet1!$E$179)</c:f>
                <c:numCache>
                  <c:formatCode>General</c:formatCode>
                  <c:ptCount val="1"/>
                  <c:pt idx="0">
                    <c:v>5.4607109199999968</c:v>
                  </c:pt>
                </c:numCache>
                <c:extLst xmlns:c16r2="http://schemas.microsoft.com/office/drawing/2015/06/chart"/>
              </c:numRef>
            </c:plus>
            <c:minus>
              <c:numRef>
                <c:f>(Sheet1!$E$177,Sheet1!$E$179)</c:f>
                <c:numCache>
                  <c:formatCode>General</c:formatCode>
                  <c:ptCount val="1"/>
                  <c:pt idx="0">
                    <c:v>5.4607109199999968</c:v>
                  </c:pt>
                </c:numCache>
                <c:extLst xmlns:c16r2="http://schemas.microsoft.com/office/drawing/2015/06/chart"/>
              </c:numRef>
            </c:minus>
            <c:spPr>
              <a:noFill/>
              <a:ln w="9525">
                <a:solidFill>
                  <a:schemeClr val="tx1">
                    <a:lumMod val="50000"/>
                    <a:lumOff val="50000"/>
                  </a:schemeClr>
                </a:solidFill>
                <a:round/>
              </a:ln>
              <a:effectLst/>
            </c:spPr>
          </c:errBars>
          <c:cat>
            <c:strRef>
              <c:f>(Sheet1!$B$176,Sheet1!$B$178)</c:f>
              <c:strCache>
                <c:ptCount val="1"/>
                <c:pt idx="0">
                  <c:v>Household Weekly Working Hours</c:v>
                </c:pt>
              </c:strCache>
              <c:extLst xmlns:c16r2="http://schemas.microsoft.com/office/drawing/2015/06/chart"/>
            </c:strRef>
          </c:cat>
          <c:val>
            <c:numRef>
              <c:f>(Sheet1!$E$176,Sheet1!$E$178)</c:f>
              <c:numCache>
                <c:formatCode>0.00</c:formatCode>
                <c:ptCount val="1"/>
                <c:pt idx="0">
                  <c:v>37.14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0931-4F29-86E5-FBCFBA09A9AC}"/>
            </c:ext>
          </c:extLst>
        </c:ser>
        <c:ser>
          <c:idx val="3"/>
          <c:order val="3"/>
          <c:tx>
            <c:strRef>
              <c:f>Sheet1!$F$174</c:f>
              <c:strCache>
                <c:ptCount val="1"/>
                <c:pt idx="0">
                  <c:v>Cash Grant</c:v>
                </c:pt>
              </c:strCache>
            </c:strRef>
          </c:tx>
          <c:spPr>
            <a:pattFill prst="narHorz">
              <a:fgClr>
                <a:schemeClr val="accent2">
                  <a:shade val="58000"/>
                </a:schemeClr>
              </a:fgClr>
              <a:bgClr>
                <a:schemeClr val="accent2">
                  <a:shade val="58000"/>
                  <a:lumMod val="20000"/>
                  <a:lumOff val="80000"/>
                </a:schemeClr>
              </a:bgClr>
            </a:pattFill>
            <a:ln>
              <a:noFill/>
            </a:ln>
            <a:effectLst>
              <a:innerShdw blurRad="114300">
                <a:schemeClr val="accent2">
                  <a:shade val="58000"/>
                </a:schemeClr>
              </a:innerShdw>
            </a:effectLst>
          </c:spPr>
          <c:invertIfNegative val="0"/>
          <c:dLbls>
            <c:dLbl>
              <c:idx val="0"/>
              <c:layout>
                <c:manualLayout>
                  <c:x val="-5.0925337632080002E-17"/>
                  <c:y val="-7.8703703703703706E-2"/>
                </c:manualLayout>
              </c:layout>
              <c:tx>
                <c:rich>
                  <a:bodyPr/>
                  <a:lstStyle/>
                  <a:p>
                    <a:fld id="{DF58E3CC-AC4C-4EF1-B260-2FD217B9901C}"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931-4F29-86E5-FBCFBA09A9AC}"/>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(Sheet1!$F$177,Sheet1!$F$179)</c:f>
                <c:numCache>
                  <c:formatCode>General</c:formatCode>
                  <c:ptCount val="1"/>
                  <c:pt idx="0">
                    <c:v>6.0049637199999966</c:v>
                  </c:pt>
                </c:numCache>
                <c:extLst xmlns:c16r2="http://schemas.microsoft.com/office/drawing/2015/06/chart"/>
              </c:numRef>
            </c:plus>
            <c:minus>
              <c:numRef>
                <c:f>(Sheet1!$F$177,Sheet1!$F$179)</c:f>
                <c:numCache>
                  <c:formatCode>General</c:formatCode>
                  <c:ptCount val="1"/>
                  <c:pt idx="0">
                    <c:v>6.0049637199999966</c:v>
                  </c:pt>
                </c:numCache>
                <c:extLst xmlns:c16r2="http://schemas.microsoft.com/office/drawing/2015/06/chart"/>
              </c:numRef>
            </c:minus>
            <c:spPr>
              <a:noFill/>
              <a:ln w="9525">
                <a:solidFill>
                  <a:schemeClr val="tx1">
                    <a:lumMod val="50000"/>
                    <a:lumOff val="50000"/>
                  </a:schemeClr>
                </a:solidFill>
                <a:round/>
              </a:ln>
              <a:effectLst/>
            </c:spPr>
          </c:errBars>
          <c:cat>
            <c:strRef>
              <c:f>(Sheet1!$B$176,Sheet1!$B$178)</c:f>
              <c:strCache>
                <c:ptCount val="1"/>
                <c:pt idx="0">
                  <c:v>Household Weekly Working Hours</c:v>
                </c:pt>
              </c:strCache>
              <c:extLst xmlns:c16r2="http://schemas.microsoft.com/office/drawing/2015/06/chart"/>
            </c:strRef>
          </c:cat>
          <c:val>
            <c:numRef>
              <c:f>(Sheet1!$F$176,Sheet1!$F$178)</c:f>
              <c:numCache>
                <c:formatCode>0.00</c:formatCode>
                <c:ptCount val="1"/>
                <c:pt idx="0">
                  <c:v>39.825680000000013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6-0931-4F29-86E5-FBCFBA09A9AC}"/>
            </c:ext>
          </c:extLst>
        </c:ser>
        <c:dLbls>
          <c:dLblPos val="outEnd"/>
          <c:showLegendKey val="0"/>
          <c:showVal val="1"/>
          <c:showCatName val="0"/>
          <c:showSerName val="0"/>
          <c:showPercent val="0"/>
          <c:showBubbleSize val="0"/>
        </c:dLbls>
        <c:gapWidth val="164"/>
        <c:overlap val="-22"/>
        <c:axId val="246242832"/>
        <c:axId val="246243392"/>
      </c:barChart>
      <c:catAx>
        <c:axId val="24624283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246243392"/>
        <c:crosses val="autoZero"/>
        <c:auto val="1"/>
        <c:lblAlgn val="ctr"/>
        <c:lblOffset val="100"/>
        <c:noMultiLvlLbl val="0"/>
      </c:catAx>
      <c:valAx>
        <c:axId val="246243392"/>
        <c:scaling>
          <c:orientation val="minMax"/>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246242832"/>
        <c:crosses val="autoZero"/>
        <c:crossBetween val="between"/>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Century Gothic" panose="020B0502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smtClean="0"/>
              <a:t>Men</a:t>
            </a:r>
            <a:endParaRPr lang="en-US" dirty="0"/>
          </a:p>
        </c:rich>
      </c:tx>
      <c:overlay val="0"/>
      <c:spPr>
        <a:noFill/>
        <a:ln>
          <a:noFill/>
        </a:ln>
        <a:effectLst/>
      </c:spPr>
    </c:title>
    <c:autoTitleDeleted val="0"/>
    <c:plotArea>
      <c:layout/>
      <c:barChart>
        <c:barDir val="col"/>
        <c:grouping val="clustered"/>
        <c:varyColors val="0"/>
        <c:ser>
          <c:idx val="0"/>
          <c:order val="0"/>
          <c:tx>
            <c:strRef>
              <c:f>Sheet1!$C$174</c:f>
              <c:strCache>
                <c:ptCount val="1"/>
                <c:pt idx="0">
                  <c:v>Control Group</c:v>
                </c:pt>
              </c:strCache>
            </c:strRef>
          </c:tx>
          <c:spPr>
            <a:pattFill prst="narHorz">
              <a:fgClr>
                <a:schemeClr val="accent1">
                  <a:tint val="58000"/>
                </a:schemeClr>
              </a:fgClr>
              <a:bgClr>
                <a:schemeClr val="accent1">
                  <a:tint val="58000"/>
                  <a:lumMod val="20000"/>
                  <a:lumOff val="80000"/>
                </a:schemeClr>
              </a:bgClr>
            </a:pattFill>
            <a:ln>
              <a:noFill/>
            </a:ln>
            <a:effectLst>
              <a:innerShdw blurRad="114300">
                <a:schemeClr val="accent1">
                  <a:tint val="58000"/>
                </a:schemeClr>
              </a:inn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D7AE-4515-B7BA-FDB2FF8090CD}"/>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(Sheet1!$B$176,Sheet1!$B$178)</c:f>
              <c:strCache>
                <c:ptCount val="1"/>
                <c:pt idx="0">
                  <c:v>Household Weekly Working Hours</c:v>
                </c:pt>
              </c:strCache>
              <c:extLst xmlns:c16r2="http://schemas.microsoft.com/office/drawing/2015/06/chart"/>
            </c:strRef>
          </c:cat>
          <c:val>
            <c:numRef>
              <c:f>(Sheet1!$C$176,Sheet1!$C$178)</c:f>
              <c:numCache>
                <c:formatCode>0.00</c:formatCode>
                <c:ptCount val="1"/>
                <c:pt idx="0">
                  <c:v>5.52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D7AE-4515-B7BA-FDB2FF8090CD}"/>
            </c:ext>
          </c:extLst>
        </c:ser>
        <c:ser>
          <c:idx val="1"/>
          <c:order val="1"/>
          <c:tx>
            <c:strRef>
              <c:f>Sheet1!$D$174</c:f>
              <c:strCache>
                <c:ptCount val="1"/>
                <c:pt idx="0">
                  <c:v>Loan</c:v>
                </c:pt>
              </c:strCache>
            </c:strRef>
          </c:tx>
          <c:spPr>
            <a:pattFill prst="narHorz">
              <a:fgClr>
                <a:schemeClr val="accent1">
                  <a:tint val="86000"/>
                </a:schemeClr>
              </a:fgClr>
              <a:bgClr>
                <a:schemeClr val="accent1">
                  <a:tint val="86000"/>
                  <a:lumMod val="20000"/>
                  <a:lumOff val="80000"/>
                </a:schemeClr>
              </a:bgClr>
            </a:pattFill>
            <a:ln>
              <a:noFill/>
            </a:ln>
            <a:effectLst>
              <a:innerShdw blurRad="114300">
                <a:schemeClr val="accent1">
                  <a:tint val="86000"/>
                </a:schemeClr>
              </a:inn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2-D7AE-4515-B7BA-FDB2FF8090CD}"/>
              </c:ext>
            </c:extLst>
          </c:dPt>
          <c:dLbls>
            <c:dLbl>
              <c:idx val="0"/>
              <c:layout>
                <c:manualLayout>
                  <c:x val="-3.6111111111111101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7AE-4515-B7BA-FDB2FF8090CD}"/>
                </c:ex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(Sheet1!$D$177,Sheet1!$D$179)</c:f>
                <c:numCache>
                  <c:formatCode>General</c:formatCode>
                  <c:ptCount val="1"/>
                  <c:pt idx="0">
                    <c:v>2.11232336</c:v>
                  </c:pt>
                </c:numCache>
                <c:extLst xmlns:c16r2="http://schemas.microsoft.com/office/drawing/2015/06/chart"/>
              </c:numRef>
            </c:plus>
            <c:minus>
              <c:numRef>
                <c:f>(Sheet1!$D$177,Sheet1!$D$179)</c:f>
                <c:numCache>
                  <c:formatCode>General</c:formatCode>
                  <c:ptCount val="1"/>
                  <c:pt idx="0">
                    <c:v>2.11232336</c:v>
                  </c:pt>
                </c:numCache>
                <c:extLst xmlns:c16r2="http://schemas.microsoft.com/office/drawing/2015/06/chart"/>
              </c:numRef>
            </c:minus>
            <c:spPr>
              <a:noFill/>
              <a:ln w="9525">
                <a:solidFill>
                  <a:schemeClr val="tx1">
                    <a:lumMod val="50000"/>
                    <a:lumOff val="50000"/>
                  </a:schemeClr>
                </a:solidFill>
                <a:round/>
              </a:ln>
              <a:effectLst/>
            </c:spPr>
          </c:errBars>
          <c:cat>
            <c:strRef>
              <c:f>(Sheet1!$B$176,Sheet1!$B$178)</c:f>
              <c:strCache>
                <c:ptCount val="1"/>
                <c:pt idx="0">
                  <c:v>Household Weekly Working Hours</c:v>
                </c:pt>
              </c:strCache>
              <c:extLst xmlns:c16r2="http://schemas.microsoft.com/office/drawing/2015/06/chart"/>
            </c:strRef>
          </c:cat>
          <c:val>
            <c:numRef>
              <c:f>(Sheet1!$D$176,Sheet1!$D$178)</c:f>
              <c:numCache>
                <c:formatCode>0.00</c:formatCode>
                <c:ptCount val="1"/>
                <c:pt idx="0">
                  <c:v>5.8494129999999966</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D7AE-4515-B7BA-FDB2FF8090CD}"/>
            </c:ext>
          </c:extLst>
        </c:ser>
        <c:ser>
          <c:idx val="2"/>
          <c:order val="2"/>
          <c:tx>
            <c:strRef>
              <c:f>Sheet1!$E$174</c:f>
              <c:strCache>
                <c:ptCount val="1"/>
                <c:pt idx="0">
                  <c:v>In-Kind Grant</c:v>
                </c:pt>
              </c:strCache>
            </c:strRef>
          </c:tx>
          <c:spPr>
            <a:pattFill prst="narHorz">
              <a:fgClr>
                <a:schemeClr val="accent1">
                  <a:shade val="86000"/>
                </a:schemeClr>
              </a:fgClr>
              <a:bgClr>
                <a:schemeClr val="accent1">
                  <a:shade val="86000"/>
                  <a:lumMod val="20000"/>
                  <a:lumOff val="80000"/>
                </a:schemeClr>
              </a:bgClr>
            </a:pattFill>
            <a:ln>
              <a:noFill/>
            </a:ln>
            <a:effectLst>
              <a:innerShdw blurRad="114300">
                <a:schemeClr val="accent1">
                  <a:shade val="86000"/>
                </a:schemeClr>
              </a:inn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4-D7AE-4515-B7BA-FDB2FF8090CD}"/>
              </c:ext>
            </c:extLst>
          </c:dPt>
          <c:dLbls>
            <c:dLbl>
              <c:idx val="0"/>
              <c:layout>
                <c:manualLayout>
                  <c:x val="2.7777777777777801E-2"/>
                  <c:y val="-1.3888888888888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7AE-4515-B7BA-FDB2FF8090CD}"/>
                </c:ex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(Sheet1!$E$177,Sheet1!$E$179)</c:f>
                <c:numCache>
                  <c:formatCode>General</c:formatCode>
                  <c:ptCount val="1"/>
                  <c:pt idx="0">
                    <c:v>2.1053829999999998</c:v>
                  </c:pt>
                </c:numCache>
                <c:extLst xmlns:c16r2="http://schemas.microsoft.com/office/drawing/2015/06/chart"/>
              </c:numRef>
            </c:plus>
            <c:minus>
              <c:numRef>
                <c:f>(Sheet1!$E$177,Sheet1!$E$179)</c:f>
                <c:numCache>
                  <c:formatCode>General</c:formatCode>
                  <c:ptCount val="1"/>
                  <c:pt idx="0">
                    <c:v>2.1053829999999998</c:v>
                  </c:pt>
                </c:numCache>
                <c:extLst xmlns:c16r2="http://schemas.microsoft.com/office/drawing/2015/06/chart"/>
              </c:numRef>
            </c:minus>
            <c:spPr>
              <a:noFill/>
              <a:ln w="9525">
                <a:solidFill>
                  <a:schemeClr val="tx1">
                    <a:lumMod val="50000"/>
                    <a:lumOff val="50000"/>
                  </a:schemeClr>
                </a:solidFill>
                <a:round/>
              </a:ln>
              <a:effectLst/>
            </c:spPr>
          </c:errBars>
          <c:cat>
            <c:strRef>
              <c:f>(Sheet1!$B$176,Sheet1!$B$178)</c:f>
              <c:strCache>
                <c:ptCount val="1"/>
                <c:pt idx="0">
                  <c:v>Household Weekly Working Hours</c:v>
                </c:pt>
              </c:strCache>
              <c:extLst xmlns:c16r2="http://schemas.microsoft.com/office/drawing/2015/06/chart"/>
            </c:strRef>
          </c:cat>
          <c:val>
            <c:numRef>
              <c:f>(Sheet1!$E$176,Sheet1!$E$178)</c:f>
              <c:numCache>
                <c:formatCode>0.00</c:formatCode>
                <c:ptCount val="1"/>
                <c:pt idx="0">
                  <c:v>5.7912530000000002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5-D7AE-4515-B7BA-FDB2FF8090CD}"/>
            </c:ext>
          </c:extLst>
        </c:ser>
        <c:ser>
          <c:idx val="3"/>
          <c:order val="3"/>
          <c:tx>
            <c:strRef>
              <c:f>Sheet1!$F$174</c:f>
              <c:strCache>
                <c:ptCount val="1"/>
                <c:pt idx="0">
                  <c:v>Cash Grant</c:v>
                </c:pt>
              </c:strCache>
            </c:strRef>
          </c:tx>
          <c:spPr>
            <a:pattFill prst="narHorz">
              <a:fgClr>
                <a:schemeClr val="accent1">
                  <a:shade val="58000"/>
                </a:schemeClr>
              </a:fgClr>
              <a:bgClr>
                <a:schemeClr val="accent1">
                  <a:shade val="58000"/>
                  <a:lumMod val="20000"/>
                  <a:lumOff val="80000"/>
                </a:schemeClr>
              </a:bgClr>
            </a:pattFill>
            <a:ln>
              <a:noFill/>
            </a:ln>
            <a:effectLst>
              <a:innerShdw blurRad="114300">
                <a:schemeClr val="accent1">
                  <a:shade val="58000"/>
                </a:schemeClr>
              </a:inn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6-D7AE-4515-B7BA-FDB2FF8090CD}"/>
              </c:ext>
            </c:extLst>
          </c:dPt>
          <c:dLbls>
            <c:dLbl>
              <c:idx val="0"/>
              <c:layout>
                <c:manualLayout>
                  <c:x val="2.5000000000000001E-2"/>
                  <c:y val="-1.388888888888899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7AE-4515-B7BA-FDB2FF8090CD}"/>
                </c:ex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(Sheet1!$F$177,Sheet1!$F$179)</c:f>
                <c:numCache>
                  <c:formatCode>General</c:formatCode>
                  <c:ptCount val="1"/>
                  <c:pt idx="0">
                    <c:v>1.8876759999999999</c:v>
                  </c:pt>
                </c:numCache>
                <c:extLst xmlns:c16r2="http://schemas.microsoft.com/office/drawing/2015/06/chart"/>
              </c:numRef>
            </c:plus>
            <c:minus>
              <c:numRef>
                <c:f>(Sheet1!$F$177,Sheet1!$F$179)</c:f>
                <c:numCache>
                  <c:formatCode>General</c:formatCode>
                  <c:ptCount val="1"/>
                  <c:pt idx="0">
                    <c:v>1.8876759999999999</c:v>
                  </c:pt>
                </c:numCache>
                <c:extLst xmlns:c16r2="http://schemas.microsoft.com/office/drawing/2015/06/chart"/>
              </c:numRef>
            </c:minus>
            <c:spPr>
              <a:noFill/>
              <a:ln w="9525">
                <a:solidFill>
                  <a:schemeClr val="tx1">
                    <a:lumMod val="50000"/>
                    <a:lumOff val="50000"/>
                  </a:schemeClr>
                </a:solidFill>
                <a:round/>
              </a:ln>
              <a:effectLst/>
            </c:spPr>
          </c:errBars>
          <c:cat>
            <c:strRef>
              <c:f>(Sheet1!$B$176,Sheet1!$B$178)</c:f>
              <c:strCache>
                <c:ptCount val="1"/>
                <c:pt idx="0">
                  <c:v>Household Weekly Working Hours</c:v>
                </c:pt>
              </c:strCache>
              <c:extLst xmlns:c16r2="http://schemas.microsoft.com/office/drawing/2015/06/chart"/>
            </c:strRef>
          </c:cat>
          <c:val>
            <c:numRef>
              <c:f>(Sheet1!$F$176,Sheet1!$F$178)</c:f>
              <c:numCache>
                <c:formatCode>0.00</c:formatCode>
                <c:ptCount val="1"/>
                <c:pt idx="0">
                  <c:v>6.3927739999999966</c:v>
                </c:pt>
              </c:numCache>
              <c:extLst xmlns:c16r2="http://schemas.microsoft.com/office/drawing/2015/06/chart"/>
            </c:numRef>
          </c:val>
          <c:extLst xmlns:c16r2="http://schemas.microsoft.com/office/drawing/2015/06/chart">
            <c:ext xmlns:c16="http://schemas.microsoft.com/office/drawing/2014/chart" uri="{C3380CC4-5D6E-409C-BE32-E72D297353CC}">
              <c16:uniqueId val="{00000007-D7AE-4515-B7BA-FDB2FF8090CD}"/>
            </c:ext>
          </c:extLst>
        </c:ser>
        <c:dLbls>
          <c:dLblPos val="outEnd"/>
          <c:showLegendKey val="0"/>
          <c:showVal val="1"/>
          <c:showCatName val="0"/>
          <c:showSerName val="0"/>
          <c:showPercent val="0"/>
          <c:showBubbleSize val="0"/>
        </c:dLbls>
        <c:gapWidth val="164"/>
        <c:overlap val="-22"/>
        <c:axId val="246595552"/>
        <c:axId val="246596112"/>
      </c:barChart>
      <c:catAx>
        <c:axId val="24659555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246596112"/>
        <c:crosses val="autoZero"/>
        <c:auto val="1"/>
        <c:lblAlgn val="ctr"/>
        <c:lblOffset val="100"/>
        <c:noMultiLvlLbl val="0"/>
      </c:catAx>
      <c:valAx>
        <c:axId val="246596112"/>
        <c:scaling>
          <c:orientation val="minMax"/>
          <c:max val="50"/>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246595552"/>
        <c:crosses val="autoZero"/>
        <c:crossBetween val="between"/>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Century Gothic" panose="020B0502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smtClean="0"/>
              <a:t>Women</a:t>
            </a:r>
            <a:endParaRPr lang="en-US" dirty="0"/>
          </a:p>
        </c:rich>
      </c:tx>
      <c:layout>
        <c:manualLayout>
          <c:xMode val="edge"/>
          <c:yMode val="edge"/>
          <c:x val="0.437094201296788"/>
          <c:y val="5.3721288456458401E-3"/>
        </c:manualLayout>
      </c:layout>
      <c:overlay val="0"/>
      <c:spPr>
        <a:noFill/>
        <a:ln>
          <a:noFill/>
        </a:ln>
        <a:effectLst/>
      </c:spPr>
    </c:title>
    <c:autoTitleDeleted val="0"/>
    <c:plotArea>
      <c:layout/>
      <c:barChart>
        <c:barDir val="col"/>
        <c:grouping val="clustered"/>
        <c:varyColors val="0"/>
        <c:ser>
          <c:idx val="0"/>
          <c:order val="0"/>
          <c:tx>
            <c:strRef>
              <c:f>Sheet1!$D$1</c:f>
              <c:strCache>
                <c:ptCount val="1"/>
                <c:pt idx="0">
                  <c:v>Control Group</c:v>
                </c:pt>
              </c:strCache>
            </c:strRef>
          </c:tx>
          <c:spPr>
            <a:pattFill prst="narHorz">
              <a:fgClr>
                <a:schemeClr val="accent2">
                  <a:tint val="58000"/>
                </a:schemeClr>
              </a:fgClr>
              <a:bgClr>
                <a:schemeClr val="accent2">
                  <a:tint val="58000"/>
                  <a:lumMod val="20000"/>
                  <a:lumOff val="80000"/>
                </a:schemeClr>
              </a:bgClr>
            </a:pattFill>
            <a:ln>
              <a:noFill/>
            </a:ln>
            <a:effectLst>
              <a:innerShdw blurRad="114300">
                <a:schemeClr val="accent2">
                  <a:tint val="58000"/>
                </a:schemeClr>
              </a:inn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(Sheet1!$B$161,Sheet1!$B$163)</c:f>
              <c:strCache>
                <c:ptCount val="1"/>
                <c:pt idx="0">
                  <c:v>Business Assets</c:v>
                </c:pt>
              </c:strCache>
              <c:extLst xmlns:c16r2="http://schemas.microsoft.com/office/drawing/2015/06/chart"/>
            </c:strRef>
          </c:cat>
          <c:val>
            <c:numRef>
              <c:f>(Sheet1!$C$161,Sheet1!$C$163)</c:f>
              <c:numCache>
                <c:formatCode>0</c:formatCode>
                <c:ptCount val="1"/>
                <c:pt idx="0">
                  <c:v>217.1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DB4D-4C9F-BA7E-3C1C6DE6D1D1}"/>
            </c:ext>
          </c:extLst>
        </c:ser>
        <c:ser>
          <c:idx val="1"/>
          <c:order val="1"/>
          <c:tx>
            <c:strRef>
              <c:f>Sheet1!$F$1</c:f>
              <c:strCache>
                <c:ptCount val="1"/>
                <c:pt idx="0">
                  <c:v>Loan</c:v>
                </c:pt>
              </c:strCache>
            </c:strRef>
          </c:tx>
          <c:spPr>
            <a:pattFill prst="narHorz">
              <a:fgClr>
                <a:schemeClr val="accent2">
                  <a:tint val="86000"/>
                </a:schemeClr>
              </a:fgClr>
              <a:bgClr>
                <a:schemeClr val="accent2">
                  <a:tint val="86000"/>
                  <a:lumMod val="20000"/>
                  <a:lumOff val="80000"/>
                </a:schemeClr>
              </a:bgClr>
            </a:pattFill>
            <a:ln>
              <a:noFill/>
            </a:ln>
            <a:effectLst>
              <a:innerShdw blurRad="114300">
                <a:schemeClr val="accent2">
                  <a:tint val="86000"/>
                </a:schemeClr>
              </a:innerShdw>
            </a:effectLst>
          </c:spPr>
          <c:invertIfNegative val="0"/>
          <c:dLbls>
            <c:dLbl>
              <c:idx val="0"/>
              <c:layout>
                <c:manualLayout>
                  <c:x val="-6.7555555555555494E-2"/>
                  <c:y val="-2.2762531732713701E-2"/>
                </c:manualLayout>
              </c:layout>
              <c:tx>
                <c:rich>
                  <a:bodyPr/>
                  <a:lstStyle/>
                  <a:p>
                    <a:fld id="{C07A3E34-7F8E-4031-814C-FDAAE0915E0C}"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B4D-4C9F-BA7E-3C1C6DE6D1D1}"/>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(Sheet1!$D$162,Sheet1!$D$164)</c:f>
                <c:numCache>
                  <c:formatCode>General</c:formatCode>
                  <c:ptCount val="1"/>
                  <c:pt idx="0">
                    <c:v>248.92</c:v>
                  </c:pt>
                </c:numCache>
                <c:extLst xmlns:c16r2="http://schemas.microsoft.com/office/drawing/2015/06/chart"/>
              </c:numRef>
            </c:plus>
            <c:minus>
              <c:numRef>
                <c:f>(Sheet1!$D$162,Sheet1!$D$164)</c:f>
                <c:numCache>
                  <c:formatCode>General</c:formatCode>
                  <c:ptCount val="1"/>
                  <c:pt idx="0">
                    <c:v>248.92</c:v>
                  </c:pt>
                </c:numCache>
                <c:extLst xmlns:c16r2="http://schemas.microsoft.com/office/drawing/2015/06/chart"/>
              </c:numRef>
            </c:minus>
            <c:spPr>
              <a:noFill/>
              <a:ln w="9525">
                <a:solidFill>
                  <a:schemeClr val="tx1">
                    <a:lumMod val="50000"/>
                    <a:lumOff val="50000"/>
                  </a:schemeClr>
                </a:solidFill>
                <a:round/>
              </a:ln>
              <a:effectLst/>
            </c:spPr>
          </c:errBars>
          <c:cat>
            <c:strRef>
              <c:f>(Sheet1!$B$161,Sheet1!$B$163)</c:f>
              <c:strCache>
                <c:ptCount val="1"/>
                <c:pt idx="0">
                  <c:v>Business Assets</c:v>
                </c:pt>
              </c:strCache>
              <c:extLst xmlns:c16r2="http://schemas.microsoft.com/office/drawing/2015/06/chart"/>
            </c:strRef>
          </c:cat>
          <c:val>
            <c:numRef>
              <c:f>(Sheet1!$D$161,Sheet1!$D$163)</c:f>
              <c:numCache>
                <c:formatCode>0</c:formatCode>
                <c:ptCount val="1"/>
                <c:pt idx="0">
                  <c:v>476.1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DB4D-4C9F-BA7E-3C1C6DE6D1D1}"/>
            </c:ext>
          </c:extLst>
        </c:ser>
        <c:ser>
          <c:idx val="2"/>
          <c:order val="2"/>
          <c:tx>
            <c:strRef>
              <c:f>Sheet1!$H$1</c:f>
              <c:strCache>
                <c:ptCount val="1"/>
                <c:pt idx="0">
                  <c:v>In-Kind Grant</c:v>
                </c:pt>
              </c:strCache>
            </c:strRef>
          </c:tx>
          <c:spPr>
            <a:pattFill prst="narHorz">
              <a:fgClr>
                <a:schemeClr val="accent2">
                  <a:shade val="86000"/>
                </a:schemeClr>
              </a:fgClr>
              <a:bgClr>
                <a:schemeClr val="accent2">
                  <a:shade val="86000"/>
                  <a:lumMod val="20000"/>
                  <a:lumOff val="80000"/>
                </a:schemeClr>
              </a:bgClr>
            </a:pattFill>
            <a:ln>
              <a:noFill/>
            </a:ln>
            <a:effectLst>
              <a:innerShdw blurRad="114300">
                <a:schemeClr val="accent2">
                  <a:shade val="86000"/>
                </a:schemeClr>
              </a:innerShdw>
            </a:effectLst>
          </c:spPr>
          <c:invertIfNegative val="0"/>
          <c:dLbls>
            <c:dLbl>
              <c:idx val="0"/>
              <c:layout>
                <c:manualLayout>
                  <c:x val="-5.6111146106736703E-2"/>
                  <c:y val="-4.1379286605567701E-2"/>
                </c:manualLayout>
              </c:layout>
              <c:tx>
                <c:rich>
                  <a:bodyPr/>
                  <a:lstStyle/>
                  <a:p>
                    <a:fld id="{9696F818-DDC3-494E-BC7D-CC307B3E4D10}"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B4D-4C9F-BA7E-3C1C6DE6D1D1}"/>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(Sheet1!$E$162,Sheet1!$E$164)</c:f>
                <c:numCache>
                  <c:formatCode>General</c:formatCode>
                  <c:ptCount val="1"/>
                  <c:pt idx="0">
                    <c:v>366.52</c:v>
                  </c:pt>
                </c:numCache>
                <c:extLst xmlns:c16r2="http://schemas.microsoft.com/office/drawing/2015/06/chart"/>
              </c:numRef>
            </c:plus>
            <c:minus>
              <c:numRef>
                <c:f>(Sheet1!$E$162,Sheet1!$E$164)</c:f>
                <c:numCache>
                  <c:formatCode>General</c:formatCode>
                  <c:ptCount val="1"/>
                  <c:pt idx="0">
                    <c:v>366.52</c:v>
                  </c:pt>
                </c:numCache>
                <c:extLst xmlns:c16r2="http://schemas.microsoft.com/office/drawing/2015/06/chart"/>
              </c:numRef>
            </c:minus>
            <c:spPr>
              <a:noFill/>
              <a:ln w="9525">
                <a:solidFill>
                  <a:schemeClr val="tx1">
                    <a:lumMod val="50000"/>
                    <a:lumOff val="50000"/>
                  </a:schemeClr>
                </a:solidFill>
                <a:round/>
              </a:ln>
              <a:effectLst/>
            </c:spPr>
          </c:errBars>
          <c:cat>
            <c:strRef>
              <c:f>(Sheet1!$B$161,Sheet1!$B$163)</c:f>
              <c:strCache>
                <c:ptCount val="1"/>
                <c:pt idx="0">
                  <c:v>Business Assets</c:v>
                </c:pt>
              </c:strCache>
              <c:extLst xmlns:c16r2="http://schemas.microsoft.com/office/drawing/2015/06/chart"/>
            </c:strRef>
          </c:cat>
          <c:val>
            <c:numRef>
              <c:f>(Sheet1!$E$161,Sheet1!$E$163)</c:f>
              <c:numCache>
                <c:formatCode>0</c:formatCode>
                <c:ptCount val="1"/>
                <c:pt idx="0">
                  <c:v>628.1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DB4D-4C9F-BA7E-3C1C6DE6D1D1}"/>
            </c:ext>
          </c:extLst>
        </c:ser>
        <c:ser>
          <c:idx val="3"/>
          <c:order val="3"/>
          <c:tx>
            <c:strRef>
              <c:f>Sheet1!$J$1</c:f>
              <c:strCache>
                <c:ptCount val="1"/>
                <c:pt idx="0">
                  <c:v>Cash Grant</c:v>
                </c:pt>
              </c:strCache>
            </c:strRef>
          </c:tx>
          <c:spPr>
            <a:pattFill prst="narHorz">
              <a:fgClr>
                <a:schemeClr val="accent2">
                  <a:shade val="58000"/>
                </a:schemeClr>
              </a:fgClr>
              <a:bgClr>
                <a:schemeClr val="accent2">
                  <a:shade val="58000"/>
                  <a:lumMod val="20000"/>
                  <a:lumOff val="80000"/>
                </a:schemeClr>
              </a:bgClr>
            </a:pattFill>
            <a:ln>
              <a:noFill/>
            </a:ln>
            <a:effectLst>
              <a:innerShdw blurRad="114300">
                <a:schemeClr val="accent2">
                  <a:shade val="58000"/>
                </a:schemeClr>
              </a:innerShdw>
            </a:effectLst>
          </c:spPr>
          <c:invertIfNegative val="0"/>
          <c:dLbls>
            <c:dLbl>
              <c:idx val="0"/>
              <c:layout>
                <c:manualLayout>
                  <c:x val="9.6000000000000002E-2"/>
                  <c:y val="-5.3815584527343897E-2"/>
                </c:manualLayout>
              </c:layout>
              <c:tx>
                <c:rich>
                  <a:bodyPr/>
                  <a:lstStyle/>
                  <a:p>
                    <a:fld id="{346DB9D8-50DF-4899-A14D-5B58DAB83745}"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B4D-4C9F-BA7E-3C1C6DE6D1D1}"/>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(Sheet1!$F$162,Sheet1!$F$164)</c:f>
                <c:numCache>
                  <c:formatCode>General</c:formatCode>
                  <c:ptCount val="1"/>
                  <c:pt idx="0">
                    <c:v>278.32</c:v>
                  </c:pt>
                </c:numCache>
                <c:extLst xmlns:c16r2="http://schemas.microsoft.com/office/drawing/2015/06/chart"/>
              </c:numRef>
            </c:plus>
            <c:minus>
              <c:numRef>
                <c:f>(Sheet1!$F$162,Sheet1!$F$164)</c:f>
                <c:numCache>
                  <c:formatCode>General</c:formatCode>
                  <c:ptCount val="1"/>
                  <c:pt idx="0">
                    <c:v>278.32</c:v>
                  </c:pt>
                </c:numCache>
                <c:extLst xmlns:c16r2="http://schemas.microsoft.com/office/drawing/2015/06/chart"/>
              </c:numRef>
            </c:minus>
            <c:spPr>
              <a:noFill/>
              <a:ln w="9525">
                <a:solidFill>
                  <a:schemeClr val="tx1">
                    <a:lumMod val="50000"/>
                    <a:lumOff val="50000"/>
                  </a:schemeClr>
                </a:solidFill>
                <a:round/>
              </a:ln>
              <a:effectLst/>
            </c:spPr>
          </c:errBars>
          <c:cat>
            <c:strRef>
              <c:f>(Sheet1!$B$161,Sheet1!$B$163)</c:f>
              <c:strCache>
                <c:ptCount val="1"/>
                <c:pt idx="0">
                  <c:v>Business Assets</c:v>
                </c:pt>
              </c:strCache>
              <c:extLst xmlns:c16r2="http://schemas.microsoft.com/office/drawing/2015/06/chart"/>
            </c:strRef>
          </c:cat>
          <c:val>
            <c:numRef>
              <c:f>(Sheet1!$F$161,Sheet1!$F$163)</c:f>
              <c:numCache>
                <c:formatCode>0</c:formatCode>
                <c:ptCount val="1"/>
                <c:pt idx="0">
                  <c:v>671.1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6-DB4D-4C9F-BA7E-3C1C6DE6D1D1}"/>
            </c:ext>
          </c:extLst>
        </c:ser>
        <c:dLbls>
          <c:dLblPos val="outEnd"/>
          <c:showLegendKey val="0"/>
          <c:showVal val="1"/>
          <c:showCatName val="0"/>
          <c:showSerName val="0"/>
          <c:showPercent val="0"/>
          <c:showBubbleSize val="0"/>
        </c:dLbls>
        <c:gapWidth val="164"/>
        <c:overlap val="-22"/>
        <c:axId val="246600032"/>
        <c:axId val="246600592"/>
      </c:barChart>
      <c:catAx>
        <c:axId val="24660003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246600592"/>
        <c:crosses val="autoZero"/>
        <c:auto val="1"/>
        <c:lblAlgn val="ctr"/>
        <c:lblOffset val="100"/>
        <c:noMultiLvlLbl val="0"/>
      </c:catAx>
      <c:valAx>
        <c:axId val="246600592"/>
        <c:scaling>
          <c:orientation val="minMax"/>
          <c:max val="5000"/>
          <c:min val="0"/>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246600032"/>
        <c:crosses val="autoZero"/>
        <c:crossBetween val="between"/>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Century Gothic" panose="020B0502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smtClean="0"/>
              <a:t>Men</a:t>
            </a:r>
            <a:endParaRPr lang="en-US" dirty="0"/>
          </a:p>
        </c:rich>
      </c:tx>
      <c:layout>
        <c:manualLayout>
          <c:xMode val="edge"/>
          <c:yMode val="edge"/>
          <c:x val="0.45899788324420698"/>
          <c:y val="1.61682070667796E-2"/>
        </c:manualLayout>
      </c:layout>
      <c:overlay val="0"/>
      <c:spPr>
        <a:noFill/>
        <a:ln>
          <a:noFill/>
        </a:ln>
        <a:effectLst/>
      </c:spPr>
    </c:title>
    <c:autoTitleDeleted val="0"/>
    <c:plotArea>
      <c:layout/>
      <c:barChart>
        <c:barDir val="col"/>
        <c:grouping val="clustered"/>
        <c:varyColors val="0"/>
        <c:ser>
          <c:idx val="0"/>
          <c:order val="0"/>
          <c:tx>
            <c:strRef>
              <c:f>Sheet1!$D$1</c:f>
              <c:strCache>
                <c:ptCount val="1"/>
                <c:pt idx="0">
                  <c:v>Control Group</c:v>
                </c:pt>
              </c:strCache>
            </c:strRef>
          </c:tx>
          <c:spPr>
            <a:pattFill prst="narHorz">
              <a:fgClr>
                <a:schemeClr val="accent1">
                  <a:tint val="58000"/>
                </a:schemeClr>
              </a:fgClr>
              <a:bgClr>
                <a:schemeClr val="accent1">
                  <a:tint val="58000"/>
                  <a:lumMod val="20000"/>
                  <a:lumOff val="80000"/>
                </a:schemeClr>
              </a:bgClr>
            </a:pattFill>
            <a:ln>
              <a:noFill/>
            </a:ln>
            <a:effectLst>
              <a:innerShdw blurRad="114300">
                <a:schemeClr val="accent1">
                  <a:tint val="58000"/>
                </a:schemeClr>
              </a:inn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9FD0-40A9-9251-2AF8B02D4255}"/>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(Sheet1!$B$161,Sheet1!$B$163)</c:f>
              <c:strCache>
                <c:ptCount val="1"/>
                <c:pt idx="0">
                  <c:v>Business Assets</c:v>
                </c:pt>
              </c:strCache>
              <c:extLst xmlns:c16r2="http://schemas.microsoft.com/office/drawing/2015/06/chart"/>
            </c:strRef>
          </c:cat>
          <c:val>
            <c:numRef>
              <c:f>(Sheet1!$C$161,Sheet1!$C$163)</c:f>
              <c:numCache>
                <c:formatCode>0</c:formatCode>
                <c:ptCount val="1"/>
                <c:pt idx="0">
                  <c:v>3266.67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9FD0-40A9-9251-2AF8B02D4255}"/>
            </c:ext>
          </c:extLst>
        </c:ser>
        <c:ser>
          <c:idx val="1"/>
          <c:order val="1"/>
          <c:tx>
            <c:strRef>
              <c:f>Sheet1!$F$1</c:f>
              <c:strCache>
                <c:ptCount val="1"/>
                <c:pt idx="0">
                  <c:v>Loan</c:v>
                </c:pt>
              </c:strCache>
            </c:strRef>
          </c:tx>
          <c:spPr>
            <a:pattFill prst="narHorz">
              <a:fgClr>
                <a:schemeClr val="accent1">
                  <a:tint val="86000"/>
                </a:schemeClr>
              </a:fgClr>
              <a:bgClr>
                <a:schemeClr val="accent1">
                  <a:tint val="86000"/>
                  <a:lumMod val="20000"/>
                  <a:lumOff val="80000"/>
                </a:schemeClr>
              </a:bgClr>
            </a:pattFill>
            <a:ln>
              <a:noFill/>
            </a:ln>
            <a:effectLst>
              <a:innerShdw blurRad="114300">
                <a:schemeClr val="accent1">
                  <a:tint val="86000"/>
                </a:schemeClr>
              </a:inn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2-9FD0-40A9-9251-2AF8B02D4255}"/>
              </c:ext>
            </c:extLst>
          </c:dPt>
          <c:dLbls>
            <c:dLbl>
              <c:idx val="0"/>
              <c:layout>
                <c:manualLayout>
                  <c:x val="-4.6831955922865001E-2"/>
                  <c:y val="1.99707206400314E-17"/>
                </c:manualLayout>
              </c:layout>
              <c:tx>
                <c:rich>
                  <a:bodyPr/>
                  <a:lstStyle/>
                  <a:p>
                    <a:fld id="{34FF93DC-214B-4094-8CE8-B2FBB095D1A1}" type="VALUE">
                      <a:rPr lang="en-US"/>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FD0-40A9-9251-2AF8B02D4255}"/>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(Sheet1!$D$162,Sheet1!$D$164)</c:f>
                <c:numCache>
                  <c:formatCode>General</c:formatCode>
                  <c:ptCount val="1"/>
                  <c:pt idx="0">
                    <c:v>1746.36</c:v>
                  </c:pt>
                </c:numCache>
                <c:extLst xmlns:c16r2="http://schemas.microsoft.com/office/drawing/2015/06/chart"/>
              </c:numRef>
            </c:plus>
            <c:minus>
              <c:numRef>
                <c:f>(Sheet1!$D$162,Sheet1!$D$164)</c:f>
                <c:numCache>
                  <c:formatCode>General</c:formatCode>
                  <c:ptCount val="1"/>
                  <c:pt idx="0">
                    <c:v>1746.36</c:v>
                  </c:pt>
                </c:numCache>
                <c:extLst xmlns:c16r2="http://schemas.microsoft.com/office/drawing/2015/06/chart"/>
              </c:numRef>
            </c:minus>
            <c:spPr>
              <a:noFill/>
              <a:ln w="9525">
                <a:solidFill>
                  <a:schemeClr val="tx1">
                    <a:lumMod val="50000"/>
                    <a:lumOff val="50000"/>
                  </a:schemeClr>
                </a:solidFill>
                <a:round/>
              </a:ln>
              <a:effectLst/>
            </c:spPr>
          </c:errBars>
          <c:cat>
            <c:strRef>
              <c:f>(Sheet1!$B$161,Sheet1!$B$163)</c:f>
              <c:strCache>
                <c:ptCount val="1"/>
                <c:pt idx="0">
                  <c:v>Business Assets</c:v>
                </c:pt>
              </c:strCache>
              <c:extLst xmlns:c16r2="http://schemas.microsoft.com/office/drawing/2015/06/chart"/>
            </c:strRef>
          </c:cat>
          <c:val>
            <c:numRef>
              <c:f>(Sheet1!$D$161,Sheet1!$D$163)</c:f>
              <c:numCache>
                <c:formatCode>0</c:formatCode>
                <c:ptCount val="1"/>
                <c:pt idx="0">
                  <c:v>4456.67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9FD0-40A9-9251-2AF8B02D4255}"/>
            </c:ext>
          </c:extLst>
        </c:ser>
        <c:ser>
          <c:idx val="2"/>
          <c:order val="2"/>
          <c:tx>
            <c:strRef>
              <c:f>Sheet1!$H$1</c:f>
              <c:strCache>
                <c:ptCount val="1"/>
                <c:pt idx="0">
                  <c:v>In-Kind Grant</c:v>
                </c:pt>
              </c:strCache>
            </c:strRef>
          </c:tx>
          <c:spPr>
            <a:pattFill prst="narHorz">
              <a:fgClr>
                <a:schemeClr val="accent1">
                  <a:shade val="86000"/>
                </a:schemeClr>
              </a:fgClr>
              <a:bgClr>
                <a:schemeClr val="accent1">
                  <a:shade val="86000"/>
                  <a:lumMod val="20000"/>
                  <a:lumOff val="80000"/>
                </a:schemeClr>
              </a:bgClr>
            </a:pattFill>
            <a:ln>
              <a:noFill/>
            </a:ln>
            <a:effectLst>
              <a:innerShdw blurRad="114300">
                <a:schemeClr val="accent1">
                  <a:shade val="86000"/>
                </a:schemeClr>
              </a:inn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4-9FD0-40A9-9251-2AF8B02D4255}"/>
              </c:ext>
            </c:extLst>
          </c:dPt>
          <c:dLbls>
            <c:dLbl>
              <c:idx val="0"/>
              <c:layout>
                <c:manualLayout>
                  <c:x val="4.0088383838383902E-2"/>
                  <c:y val="-0.14401968362510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FD0-40A9-9251-2AF8B02D4255}"/>
                </c:ex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(Sheet1!$E$162,Sheet1!$E$164)</c:f>
                <c:numCache>
                  <c:formatCode>General</c:formatCode>
                  <c:ptCount val="1"/>
                  <c:pt idx="0">
                    <c:v>1644.44</c:v>
                  </c:pt>
                </c:numCache>
                <c:extLst xmlns:c16r2="http://schemas.microsoft.com/office/drawing/2015/06/chart"/>
              </c:numRef>
            </c:plus>
            <c:minus>
              <c:numRef>
                <c:f>(Sheet1!$E$162,Sheet1!$E$164)</c:f>
                <c:numCache>
                  <c:formatCode>General</c:formatCode>
                  <c:ptCount val="1"/>
                  <c:pt idx="0">
                    <c:v>1644.44</c:v>
                  </c:pt>
                </c:numCache>
                <c:extLst xmlns:c16r2="http://schemas.microsoft.com/office/drawing/2015/06/chart"/>
              </c:numRef>
            </c:minus>
            <c:spPr>
              <a:noFill/>
              <a:ln w="9525">
                <a:solidFill>
                  <a:schemeClr val="tx1">
                    <a:lumMod val="50000"/>
                    <a:lumOff val="50000"/>
                  </a:schemeClr>
                </a:solidFill>
                <a:round/>
              </a:ln>
              <a:effectLst/>
            </c:spPr>
          </c:errBars>
          <c:cat>
            <c:strRef>
              <c:f>(Sheet1!$B$161,Sheet1!$B$163)</c:f>
              <c:strCache>
                <c:ptCount val="1"/>
                <c:pt idx="0">
                  <c:v>Business Assets</c:v>
                </c:pt>
              </c:strCache>
              <c:extLst xmlns:c16r2="http://schemas.microsoft.com/office/drawing/2015/06/chart"/>
            </c:strRef>
          </c:cat>
          <c:val>
            <c:numRef>
              <c:f>(Sheet1!$E$161,Sheet1!$E$163)</c:f>
              <c:numCache>
                <c:formatCode>0</c:formatCode>
                <c:ptCount val="1"/>
                <c:pt idx="0">
                  <c:v>2942.67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5-9FD0-40A9-9251-2AF8B02D4255}"/>
            </c:ext>
          </c:extLst>
        </c:ser>
        <c:ser>
          <c:idx val="3"/>
          <c:order val="3"/>
          <c:tx>
            <c:strRef>
              <c:f>Sheet1!$J$1</c:f>
              <c:strCache>
                <c:ptCount val="1"/>
                <c:pt idx="0">
                  <c:v>Cash Grant</c:v>
                </c:pt>
              </c:strCache>
            </c:strRef>
          </c:tx>
          <c:spPr>
            <a:pattFill prst="narHorz">
              <a:fgClr>
                <a:schemeClr val="accent1">
                  <a:shade val="58000"/>
                </a:schemeClr>
              </a:fgClr>
              <a:bgClr>
                <a:schemeClr val="accent1">
                  <a:shade val="58000"/>
                  <a:lumMod val="20000"/>
                  <a:lumOff val="80000"/>
                </a:schemeClr>
              </a:bgClr>
            </a:pattFill>
            <a:ln>
              <a:noFill/>
            </a:ln>
            <a:effectLst>
              <a:innerShdw blurRad="114300">
                <a:schemeClr val="accent1">
                  <a:shade val="58000"/>
                </a:schemeClr>
              </a:inn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6-9FD0-40A9-9251-2AF8B02D4255}"/>
              </c:ext>
            </c:extLst>
          </c:dPt>
          <c:dLbls>
            <c:dLbl>
              <c:idx val="0"/>
              <c:layout>
                <c:manualLayout>
                  <c:x val="4.9586776859504099E-2"/>
                  <c:y val="-8.7145969498910701E-3"/>
                </c:manualLayout>
              </c:layout>
              <c:tx>
                <c:rich>
                  <a:bodyPr/>
                  <a:lstStyle/>
                  <a:p>
                    <a:fld id="{AB5883B4-D6F2-4589-88FF-5EF3C3219696}" type="VALUE">
                      <a:rPr lang="en-US"/>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FD0-40A9-9251-2AF8B02D4255}"/>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(Sheet1!$F$162,Sheet1!$F$164)</c:f>
                <c:numCache>
                  <c:formatCode>General</c:formatCode>
                  <c:ptCount val="1"/>
                  <c:pt idx="0">
                    <c:v>1903.16</c:v>
                  </c:pt>
                </c:numCache>
                <c:extLst xmlns:c16r2="http://schemas.microsoft.com/office/drawing/2015/06/chart"/>
              </c:numRef>
            </c:plus>
            <c:minus>
              <c:numRef>
                <c:f>(Sheet1!$F$162,Sheet1!$F$164)</c:f>
                <c:numCache>
                  <c:formatCode>General</c:formatCode>
                  <c:ptCount val="1"/>
                  <c:pt idx="0">
                    <c:v>1903.16</c:v>
                  </c:pt>
                </c:numCache>
                <c:extLst xmlns:c16r2="http://schemas.microsoft.com/office/drawing/2015/06/chart"/>
              </c:numRef>
            </c:minus>
            <c:spPr>
              <a:noFill/>
              <a:ln w="9525">
                <a:solidFill>
                  <a:schemeClr val="tx1">
                    <a:lumMod val="50000"/>
                    <a:lumOff val="50000"/>
                  </a:schemeClr>
                </a:solidFill>
                <a:round/>
              </a:ln>
              <a:effectLst/>
            </c:spPr>
          </c:errBars>
          <c:cat>
            <c:strRef>
              <c:f>(Sheet1!$B$161,Sheet1!$B$163)</c:f>
              <c:strCache>
                <c:ptCount val="1"/>
                <c:pt idx="0">
                  <c:v>Business Assets</c:v>
                </c:pt>
              </c:strCache>
              <c:extLst xmlns:c16r2="http://schemas.microsoft.com/office/drawing/2015/06/chart"/>
            </c:strRef>
          </c:cat>
          <c:val>
            <c:numRef>
              <c:f>(Sheet1!$F$161,Sheet1!$F$163)</c:f>
              <c:numCache>
                <c:formatCode>0</c:formatCode>
                <c:ptCount val="1"/>
                <c:pt idx="0">
                  <c:v>4596.67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7-9FD0-40A9-9251-2AF8B02D4255}"/>
            </c:ext>
          </c:extLst>
        </c:ser>
        <c:dLbls>
          <c:dLblPos val="outEnd"/>
          <c:showLegendKey val="0"/>
          <c:showVal val="1"/>
          <c:showCatName val="0"/>
          <c:showSerName val="0"/>
          <c:showPercent val="0"/>
          <c:showBubbleSize val="0"/>
        </c:dLbls>
        <c:gapWidth val="164"/>
        <c:overlap val="-22"/>
        <c:axId val="166358256"/>
        <c:axId val="166358816"/>
      </c:barChart>
      <c:catAx>
        <c:axId val="16635825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166358816"/>
        <c:crosses val="autoZero"/>
        <c:auto val="1"/>
        <c:lblAlgn val="ctr"/>
        <c:lblOffset val="100"/>
        <c:noMultiLvlLbl val="0"/>
      </c:catAx>
      <c:valAx>
        <c:axId val="166358816"/>
        <c:scaling>
          <c:orientation val="minMax"/>
          <c:max val="5000"/>
          <c:min val="0"/>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166358256"/>
        <c:crosses val="autoZero"/>
        <c:crossBetween val="between"/>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Century Gothic" panose="020B0502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smtClean="0"/>
              <a:t>Women</a:t>
            </a:r>
            <a:endParaRPr lang="en-US" dirty="0"/>
          </a:p>
        </c:rich>
      </c:tx>
      <c:overlay val="0"/>
      <c:spPr>
        <a:noFill/>
        <a:ln>
          <a:noFill/>
        </a:ln>
        <a:effectLst/>
      </c:spPr>
    </c:title>
    <c:autoTitleDeleted val="0"/>
    <c:plotArea>
      <c:layout/>
      <c:barChart>
        <c:barDir val="col"/>
        <c:grouping val="clustered"/>
        <c:varyColors val="0"/>
        <c:ser>
          <c:idx val="0"/>
          <c:order val="0"/>
          <c:tx>
            <c:strRef>
              <c:f>Sheet1!$D$1</c:f>
              <c:strCache>
                <c:ptCount val="1"/>
                <c:pt idx="0">
                  <c:v>Control Group</c:v>
                </c:pt>
              </c:strCache>
            </c:strRef>
          </c:tx>
          <c:spPr>
            <a:pattFill prst="narHorz">
              <a:fgClr>
                <a:schemeClr val="accent2">
                  <a:tint val="58000"/>
                </a:schemeClr>
              </a:fgClr>
              <a:bgClr>
                <a:schemeClr val="accent2">
                  <a:tint val="58000"/>
                  <a:lumMod val="20000"/>
                  <a:lumOff val="80000"/>
                </a:schemeClr>
              </a:bgClr>
            </a:pattFill>
            <a:ln>
              <a:noFill/>
            </a:ln>
            <a:effectLst>
              <a:innerShdw blurRad="114300">
                <a:schemeClr val="accent2">
                  <a:tint val="58000"/>
                </a:schemeClr>
              </a:inn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(Sheet1!$B$129,Sheet1!$B$131)</c:f>
              <c:strCache>
                <c:ptCount val="1"/>
                <c:pt idx="0">
                  <c:v>Ladder of Life</c:v>
                </c:pt>
              </c:strCache>
              <c:extLst xmlns:c16r2="http://schemas.microsoft.com/office/drawing/2015/06/chart"/>
            </c:strRef>
          </c:cat>
          <c:val>
            <c:numRef>
              <c:f>(Sheet1!$C$129,Sheet1!$C$131)</c:f>
              <c:numCache>
                <c:formatCode>0.00</c:formatCode>
                <c:ptCount val="1"/>
                <c:pt idx="0">
                  <c:v>3.38</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2003-47F7-8B2C-AA2B77BEAFFF}"/>
            </c:ext>
          </c:extLst>
        </c:ser>
        <c:ser>
          <c:idx val="1"/>
          <c:order val="1"/>
          <c:tx>
            <c:strRef>
              <c:f>Sheet1!$F$1</c:f>
              <c:strCache>
                <c:ptCount val="1"/>
                <c:pt idx="0">
                  <c:v>Loan</c:v>
                </c:pt>
              </c:strCache>
            </c:strRef>
          </c:tx>
          <c:spPr>
            <a:pattFill prst="narHorz">
              <a:fgClr>
                <a:schemeClr val="accent2">
                  <a:tint val="86000"/>
                </a:schemeClr>
              </a:fgClr>
              <a:bgClr>
                <a:schemeClr val="accent2">
                  <a:tint val="86000"/>
                  <a:lumMod val="20000"/>
                  <a:lumOff val="80000"/>
                </a:schemeClr>
              </a:bgClr>
            </a:pattFill>
            <a:ln>
              <a:noFill/>
            </a:ln>
            <a:effectLst>
              <a:innerShdw blurRad="114300">
                <a:schemeClr val="accent2">
                  <a:tint val="86000"/>
                </a:schemeClr>
              </a:innerShdw>
            </a:effectLst>
          </c:spPr>
          <c:invertIfNegative val="0"/>
          <c:dLbls>
            <c:dLbl>
              <c:idx val="0"/>
              <c:layout>
                <c:manualLayout>
                  <c:x val="2.7777777777777302E-3"/>
                  <c:y val="-2.2988505747126398E-2"/>
                </c:manualLayout>
              </c:layout>
              <c:tx>
                <c:rich>
                  <a:bodyPr/>
                  <a:lstStyle/>
                  <a:p>
                    <a:fld id="{0CBBB988-4C98-4F38-9027-0C36A16AFA9E}"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003-47F7-8B2C-AA2B77BEAFFF}"/>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(Sheet1!$F$130,Sheet1!$F$132)</c:f>
                <c:numCache>
                  <c:formatCode>General</c:formatCode>
                  <c:ptCount val="1"/>
                  <c:pt idx="0">
                    <c:v>0.32074027999999999</c:v>
                  </c:pt>
                </c:numCache>
                <c:extLst xmlns:c16r2="http://schemas.microsoft.com/office/drawing/2015/06/chart"/>
              </c:numRef>
            </c:plus>
            <c:minus>
              <c:numRef>
                <c:f>(Sheet1!$F$130,Sheet1!$F$132)</c:f>
                <c:numCache>
                  <c:formatCode>General</c:formatCode>
                  <c:ptCount val="1"/>
                  <c:pt idx="0">
                    <c:v>0.32074027999999999</c:v>
                  </c:pt>
                </c:numCache>
                <c:extLst xmlns:c16r2="http://schemas.microsoft.com/office/drawing/2015/06/chart"/>
              </c:numRef>
            </c:minus>
            <c:spPr>
              <a:noFill/>
              <a:ln w="9525">
                <a:solidFill>
                  <a:schemeClr val="tx1">
                    <a:lumMod val="50000"/>
                    <a:lumOff val="50000"/>
                  </a:schemeClr>
                </a:solidFill>
                <a:round/>
              </a:ln>
              <a:effectLst/>
            </c:spPr>
          </c:errBars>
          <c:cat>
            <c:strRef>
              <c:f>(Sheet1!$B$129,Sheet1!$B$131)</c:f>
              <c:strCache>
                <c:ptCount val="1"/>
                <c:pt idx="0">
                  <c:v>Ladder of Life</c:v>
                </c:pt>
              </c:strCache>
              <c:extLst xmlns:c16r2="http://schemas.microsoft.com/office/drawing/2015/06/chart"/>
            </c:strRef>
          </c:cat>
          <c:val>
            <c:numRef>
              <c:f>(Sheet1!$D$129,Sheet1!$D$131)</c:f>
              <c:numCache>
                <c:formatCode>0.00</c:formatCode>
                <c:ptCount val="1"/>
                <c:pt idx="0">
                  <c:v>3.7001550000000001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2003-47F7-8B2C-AA2B77BEAFFF}"/>
            </c:ext>
          </c:extLst>
        </c:ser>
        <c:ser>
          <c:idx val="2"/>
          <c:order val="2"/>
          <c:tx>
            <c:strRef>
              <c:f>Sheet1!$H$1</c:f>
              <c:strCache>
                <c:ptCount val="1"/>
                <c:pt idx="0">
                  <c:v>In-Kind Grant</c:v>
                </c:pt>
              </c:strCache>
            </c:strRef>
          </c:tx>
          <c:spPr>
            <a:pattFill prst="narHorz">
              <a:fgClr>
                <a:schemeClr val="accent2">
                  <a:shade val="86000"/>
                </a:schemeClr>
              </a:fgClr>
              <a:bgClr>
                <a:schemeClr val="accent2">
                  <a:shade val="86000"/>
                  <a:lumMod val="20000"/>
                  <a:lumOff val="80000"/>
                </a:schemeClr>
              </a:bgClr>
            </a:pattFill>
            <a:ln>
              <a:noFill/>
            </a:ln>
            <a:effectLst>
              <a:innerShdw blurRad="114300">
                <a:schemeClr val="accent2">
                  <a:shade val="86000"/>
                </a:schemeClr>
              </a:innerShdw>
            </a:effectLst>
          </c:spPr>
          <c:invertIfNegative val="0"/>
          <c:dLbls>
            <c:dLbl>
              <c:idx val="0"/>
              <c:layout>
                <c:manualLayout>
                  <c:x val="1.6666666666666701E-2"/>
                  <c:y val="-2.2988505747126499E-2"/>
                </c:manualLayout>
              </c:layout>
              <c:tx>
                <c:rich>
                  <a:bodyPr/>
                  <a:lstStyle/>
                  <a:p>
                    <a:fld id="{0A097BDA-A597-4D37-B586-E242C46400FB}"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003-47F7-8B2C-AA2B77BEAFFF}"/>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(Sheet1!$E$130,Sheet1!$E$132)</c:f>
                <c:numCache>
                  <c:formatCode>General</c:formatCode>
                  <c:ptCount val="1"/>
                  <c:pt idx="0">
                    <c:v>0.30736523999999998</c:v>
                  </c:pt>
                </c:numCache>
                <c:extLst xmlns:c16r2="http://schemas.microsoft.com/office/drawing/2015/06/chart"/>
              </c:numRef>
            </c:plus>
            <c:minus>
              <c:numRef>
                <c:f>(Sheet1!$E$130,Sheet1!$E$132)</c:f>
                <c:numCache>
                  <c:formatCode>General</c:formatCode>
                  <c:ptCount val="1"/>
                  <c:pt idx="0">
                    <c:v>0.30736523999999998</c:v>
                  </c:pt>
                </c:numCache>
                <c:extLst xmlns:c16r2="http://schemas.microsoft.com/office/drawing/2015/06/chart"/>
              </c:numRef>
            </c:minus>
            <c:spPr>
              <a:noFill/>
              <a:ln w="9525">
                <a:solidFill>
                  <a:schemeClr val="tx1">
                    <a:lumMod val="50000"/>
                    <a:lumOff val="50000"/>
                  </a:schemeClr>
                </a:solidFill>
                <a:round/>
              </a:ln>
              <a:effectLst/>
            </c:spPr>
          </c:errBars>
          <c:cat>
            <c:strRef>
              <c:f>(Sheet1!$B$129,Sheet1!$B$131)</c:f>
              <c:strCache>
                <c:ptCount val="1"/>
                <c:pt idx="0">
                  <c:v>Ladder of Life</c:v>
                </c:pt>
              </c:strCache>
              <c:extLst xmlns:c16r2="http://schemas.microsoft.com/office/drawing/2015/06/chart"/>
            </c:strRef>
          </c:cat>
          <c:val>
            <c:numRef>
              <c:f>(Sheet1!$E$129,Sheet1!$E$131)</c:f>
              <c:numCache>
                <c:formatCode>0.00</c:formatCode>
                <c:ptCount val="1"/>
                <c:pt idx="0">
                  <c:v>3.8320379999999981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2003-47F7-8B2C-AA2B77BEAFFF}"/>
            </c:ext>
          </c:extLst>
        </c:ser>
        <c:ser>
          <c:idx val="3"/>
          <c:order val="3"/>
          <c:tx>
            <c:strRef>
              <c:f>Sheet1!$J$1</c:f>
              <c:strCache>
                <c:ptCount val="1"/>
                <c:pt idx="0">
                  <c:v>Cash Grant</c:v>
                </c:pt>
              </c:strCache>
            </c:strRef>
          </c:tx>
          <c:spPr>
            <a:pattFill prst="narHorz">
              <a:fgClr>
                <a:schemeClr val="accent2">
                  <a:shade val="58000"/>
                </a:schemeClr>
              </a:fgClr>
              <a:bgClr>
                <a:schemeClr val="accent2">
                  <a:shade val="58000"/>
                  <a:lumMod val="20000"/>
                  <a:lumOff val="80000"/>
                </a:schemeClr>
              </a:bgClr>
            </a:pattFill>
            <a:ln>
              <a:noFill/>
            </a:ln>
            <a:effectLst>
              <a:innerShdw blurRad="114300">
                <a:schemeClr val="accent2">
                  <a:shade val="58000"/>
                </a:schemeClr>
              </a:innerShdw>
            </a:effectLst>
          </c:spPr>
          <c:invertIfNegative val="0"/>
          <c:dLbls>
            <c:dLbl>
              <c:idx val="0"/>
              <c:layout>
                <c:manualLayout>
                  <c:x val="4.7575200658709601E-3"/>
                  <c:y val="-8.2593693440391504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003-47F7-8B2C-AA2B77BEAFFF}"/>
                </c:ex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(Sheet1!$D$130,Sheet1!$D$132)</c:f>
                <c:numCache>
                  <c:formatCode>General</c:formatCode>
                  <c:ptCount val="1"/>
                  <c:pt idx="0">
                    <c:v>0.22730903999999999</c:v>
                  </c:pt>
                </c:numCache>
                <c:extLst xmlns:c16r2="http://schemas.microsoft.com/office/drawing/2015/06/chart"/>
              </c:numRef>
            </c:plus>
            <c:minus>
              <c:numRef>
                <c:f>(Sheet1!$D$130,Sheet1!$D$132)</c:f>
                <c:numCache>
                  <c:formatCode>General</c:formatCode>
                  <c:ptCount val="1"/>
                  <c:pt idx="0">
                    <c:v>0.22730903999999999</c:v>
                  </c:pt>
                </c:numCache>
                <c:extLst xmlns:c16r2="http://schemas.microsoft.com/office/drawing/2015/06/chart"/>
              </c:numRef>
            </c:minus>
            <c:spPr>
              <a:noFill/>
              <a:ln w="9525">
                <a:solidFill>
                  <a:schemeClr val="tx1">
                    <a:lumMod val="50000"/>
                    <a:lumOff val="50000"/>
                  </a:schemeClr>
                </a:solidFill>
                <a:round/>
              </a:ln>
              <a:effectLst/>
            </c:spPr>
          </c:errBars>
          <c:cat>
            <c:strRef>
              <c:f>(Sheet1!$B$129,Sheet1!$B$131)</c:f>
              <c:strCache>
                <c:ptCount val="1"/>
                <c:pt idx="0">
                  <c:v>Ladder of Life</c:v>
                </c:pt>
              </c:strCache>
              <c:extLst xmlns:c16r2="http://schemas.microsoft.com/office/drawing/2015/06/chart"/>
            </c:strRef>
          </c:cat>
          <c:val>
            <c:numRef>
              <c:f>(Sheet1!$F$129,Sheet1!$F$131)</c:f>
              <c:numCache>
                <c:formatCode>0.00</c:formatCode>
                <c:ptCount val="1"/>
                <c:pt idx="0">
                  <c:v>3.397519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5-2003-47F7-8B2C-AA2B77BEAFFF}"/>
            </c:ext>
          </c:extLst>
        </c:ser>
        <c:dLbls>
          <c:dLblPos val="outEnd"/>
          <c:showLegendKey val="0"/>
          <c:showVal val="1"/>
          <c:showCatName val="0"/>
          <c:showSerName val="0"/>
          <c:showPercent val="0"/>
          <c:showBubbleSize val="0"/>
        </c:dLbls>
        <c:gapWidth val="164"/>
        <c:overlap val="-22"/>
        <c:axId val="166362736"/>
        <c:axId val="166363296"/>
      </c:barChart>
      <c:catAx>
        <c:axId val="1663627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166363296"/>
        <c:crosses val="autoZero"/>
        <c:auto val="1"/>
        <c:lblAlgn val="ctr"/>
        <c:lblOffset val="100"/>
        <c:noMultiLvlLbl val="0"/>
      </c:catAx>
      <c:valAx>
        <c:axId val="166363296"/>
        <c:scaling>
          <c:orientation val="minMax"/>
          <c:max val="10"/>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166362736"/>
        <c:crosses val="autoZero"/>
        <c:crossBetween val="between"/>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Century Gothic" panose="020B0502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smtClean="0"/>
              <a:t>Men</a:t>
            </a:r>
            <a:endParaRPr lang="en-US" dirty="0"/>
          </a:p>
        </c:rich>
      </c:tx>
      <c:overlay val="0"/>
      <c:spPr>
        <a:noFill/>
        <a:ln>
          <a:noFill/>
        </a:ln>
        <a:effectLst/>
      </c:spPr>
    </c:title>
    <c:autoTitleDeleted val="0"/>
    <c:plotArea>
      <c:layout/>
      <c:barChart>
        <c:barDir val="col"/>
        <c:grouping val="clustered"/>
        <c:varyColors val="0"/>
        <c:ser>
          <c:idx val="0"/>
          <c:order val="0"/>
          <c:tx>
            <c:strRef>
              <c:f>Sheet1!$D$1</c:f>
              <c:strCache>
                <c:ptCount val="1"/>
                <c:pt idx="0">
                  <c:v>Control Group</c:v>
                </c:pt>
              </c:strCache>
            </c:strRef>
          </c:tx>
          <c:spPr>
            <a:pattFill prst="narHorz">
              <a:fgClr>
                <a:schemeClr val="accent1">
                  <a:tint val="58000"/>
                </a:schemeClr>
              </a:fgClr>
              <a:bgClr>
                <a:schemeClr val="accent1">
                  <a:tint val="58000"/>
                  <a:lumMod val="20000"/>
                  <a:lumOff val="80000"/>
                </a:schemeClr>
              </a:bgClr>
            </a:pattFill>
            <a:ln>
              <a:noFill/>
            </a:ln>
            <a:effectLst>
              <a:innerShdw blurRad="114300">
                <a:schemeClr val="accent1">
                  <a:tint val="58000"/>
                </a:schemeClr>
              </a:inn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1C76-4E23-8708-D348A3B9E81C}"/>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(Sheet1!$B$129,Sheet1!$B$131)</c:f>
              <c:strCache>
                <c:ptCount val="1"/>
                <c:pt idx="0">
                  <c:v>Ladder of Life</c:v>
                </c:pt>
              </c:strCache>
            </c:strRef>
          </c:cat>
          <c:val>
            <c:numRef>
              <c:f>(Sheet1!$C$129,Sheet1!$C$131)</c:f>
              <c:numCache>
                <c:formatCode>0.00</c:formatCode>
                <c:ptCount val="1"/>
                <c:pt idx="0">
                  <c:v>3.4</c:v>
                </c:pt>
              </c:numCache>
            </c:numRef>
          </c:val>
          <c:extLst xmlns:c16r2="http://schemas.microsoft.com/office/drawing/2015/06/chart">
            <c:ext xmlns:c16="http://schemas.microsoft.com/office/drawing/2014/chart" uri="{C3380CC4-5D6E-409C-BE32-E72D297353CC}">
              <c16:uniqueId val="{00000001-1C76-4E23-8708-D348A3B9E81C}"/>
            </c:ext>
          </c:extLst>
        </c:ser>
        <c:ser>
          <c:idx val="1"/>
          <c:order val="1"/>
          <c:tx>
            <c:strRef>
              <c:f>Sheet1!$F$1</c:f>
              <c:strCache>
                <c:ptCount val="1"/>
                <c:pt idx="0">
                  <c:v>Loan</c:v>
                </c:pt>
              </c:strCache>
            </c:strRef>
          </c:tx>
          <c:spPr>
            <a:pattFill prst="narHorz">
              <a:fgClr>
                <a:schemeClr val="accent1">
                  <a:tint val="86000"/>
                </a:schemeClr>
              </a:fgClr>
              <a:bgClr>
                <a:schemeClr val="accent1">
                  <a:tint val="86000"/>
                  <a:lumMod val="20000"/>
                  <a:lumOff val="80000"/>
                </a:schemeClr>
              </a:bgClr>
            </a:pattFill>
            <a:ln>
              <a:noFill/>
            </a:ln>
            <a:effectLst>
              <a:innerShdw blurRad="114300">
                <a:schemeClr val="accent1">
                  <a:tint val="86000"/>
                </a:schemeClr>
              </a:inn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2-1C76-4E23-8708-D348A3B9E81C}"/>
              </c:ext>
            </c:extLst>
          </c:dPt>
          <c:dLbls>
            <c:dLbl>
              <c:idx val="0"/>
              <c:layout>
                <c:manualLayout>
                  <c:x val="-2.3722067032584202E-3"/>
                  <c:y val="-1.38984037628560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C76-4E23-8708-D348A3B9E81C}"/>
                </c:ex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(Sheet1!$F$130,Sheet1!$F$132)</c:f>
                <c:numCache>
                  <c:formatCode>General</c:formatCode>
                  <c:ptCount val="1"/>
                  <c:pt idx="0">
                    <c:v>0.29740060000000001</c:v>
                  </c:pt>
                </c:numCache>
                <c:extLst xmlns:c16r2="http://schemas.microsoft.com/office/drawing/2015/06/chart"/>
              </c:numRef>
            </c:plus>
            <c:minus>
              <c:numRef>
                <c:f>(Sheet1!$F$130,Sheet1!$F$132)</c:f>
                <c:numCache>
                  <c:formatCode>General</c:formatCode>
                  <c:ptCount val="1"/>
                  <c:pt idx="0">
                    <c:v>0.29740060000000001</c:v>
                  </c:pt>
                </c:numCache>
                <c:extLst xmlns:c16r2="http://schemas.microsoft.com/office/drawing/2015/06/chart"/>
              </c:numRef>
            </c:minus>
            <c:spPr>
              <a:noFill/>
              <a:ln w="9525">
                <a:solidFill>
                  <a:schemeClr val="tx1">
                    <a:lumMod val="50000"/>
                    <a:lumOff val="50000"/>
                  </a:schemeClr>
                </a:solidFill>
                <a:round/>
              </a:ln>
              <a:effectLst/>
            </c:spPr>
          </c:errBars>
          <c:cat>
            <c:strRef>
              <c:f>(Sheet1!$B$129,Sheet1!$B$131)</c:f>
              <c:strCache>
                <c:ptCount val="1"/>
                <c:pt idx="0">
                  <c:v>Ladder of Life</c:v>
                </c:pt>
              </c:strCache>
              <c:extLst xmlns:c16r2="http://schemas.microsoft.com/office/drawing/2015/06/chart"/>
            </c:strRef>
          </c:cat>
          <c:val>
            <c:numRef>
              <c:f>(Sheet1!$D$129,Sheet1!$D$131)</c:f>
              <c:numCache>
                <c:formatCode>0.00</c:formatCode>
                <c:ptCount val="1"/>
                <c:pt idx="0">
                  <c:v>3.538497</c:v>
                </c:pt>
              </c:numCache>
            </c:numRef>
          </c:val>
          <c:extLst xmlns:c16r2="http://schemas.microsoft.com/office/drawing/2015/06/chart">
            <c:ext xmlns:c16="http://schemas.microsoft.com/office/drawing/2014/chart" uri="{C3380CC4-5D6E-409C-BE32-E72D297353CC}">
              <c16:uniqueId val="{00000003-1C76-4E23-8708-D348A3B9E81C}"/>
            </c:ext>
          </c:extLst>
        </c:ser>
        <c:ser>
          <c:idx val="2"/>
          <c:order val="2"/>
          <c:tx>
            <c:strRef>
              <c:f>Sheet1!$H$1</c:f>
              <c:strCache>
                <c:ptCount val="1"/>
                <c:pt idx="0">
                  <c:v>In-Kind Grant</c:v>
                </c:pt>
              </c:strCache>
            </c:strRef>
          </c:tx>
          <c:spPr>
            <a:pattFill prst="narHorz">
              <a:fgClr>
                <a:schemeClr val="accent1">
                  <a:shade val="86000"/>
                </a:schemeClr>
              </a:fgClr>
              <a:bgClr>
                <a:schemeClr val="accent1">
                  <a:shade val="86000"/>
                  <a:lumMod val="20000"/>
                  <a:lumOff val="80000"/>
                </a:schemeClr>
              </a:bgClr>
            </a:pattFill>
            <a:ln>
              <a:noFill/>
            </a:ln>
            <a:effectLst>
              <a:innerShdw blurRad="114300">
                <a:schemeClr val="accent1">
                  <a:shade val="86000"/>
                </a:schemeClr>
              </a:inn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4-1C76-4E23-8708-D348A3B9E81C}"/>
              </c:ext>
            </c:extLst>
          </c:dPt>
          <c:dLbls>
            <c:dLbl>
              <c:idx val="0"/>
              <c:layout>
                <c:manualLayout>
                  <c:x val="-7.1166201097752702E-3"/>
                  <c:y val="-2.501712677314079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C76-4E23-8708-D348A3B9E81C}"/>
                </c:ex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(Sheet1!$E$130,Sheet1!$E$132)</c:f>
                <c:numCache>
                  <c:formatCode>General</c:formatCode>
                  <c:ptCount val="1"/>
                  <c:pt idx="0">
                    <c:v>0.34440924000000001</c:v>
                  </c:pt>
                </c:numCache>
                <c:extLst xmlns:c16r2="http://schemas.microsoft.com/office/drawing/2015/06/chart"/>
              </c:numRef>
            </c:plus>
            <c:minus>
              <c:numRef>
                <c:f>(Sheet1!$E$130,Sheet1!$E$132)</c:f>
                <c:numCache>
                  <c:formatCode>General</c:formatCode>
                  <c:ptCount val="1"/>
                  <c:pt idx="0">
                    <c:v>0.34440924000000001</c:v>
                  </c:pt>
                </c:numCache>
                <c:extLst xmlns:c16r2="http://schemas.microsoft.com/office/drawing/2015/06/chart"/>
              </c:numRef>
            </c:minus>
            <c:spPr>
              <a:noFill/>
              <a:ln w="9525">
                <a:solidFill>
                  <a:schemeClr val="tx1">
                    <a:lumMod val="50000"/>
                    <a:lumOff val="50000"/>
                  </a:schemeClr>
                </a:solidFill>
                <a:round/>
              </a:ln>
              <a:effectLst/>
            </c:spPr>
          </c:errBars>
          <c:cat>
            <c:strRef>
              <c:f>(Sheet1!$B$129,Sheet1!$B$131)</c:f>
              <c:strCache>
                <c:ptCount val="1"/>
                <c:pt idx="0">
                  <c:v>Ladder of Life</c:v>
                </c:pt>
              </c:strCache>
              <c:extLst xmlns:c16r2="http://schemas.microsoft.com/office/drawing/2015/06/chart"/>
            </c:strRef>
          </c:cat>
          <c:val>
            <c:numRef>
              <c:f>(Sheet1!$E$129,Sheet1!$E$131)</c:f>
              <c:numCache>
                <c:formatCode>0.00</c:formatCode>
                <c:ptCount val="1"/>
                <c:pt idx="0">
                  <c:v>3.545862999999998</c:v>
                </c:pt>
              </c:numCache>
              <c:extLst xmlns:c16r2="http://schemas.microsoft.com/office/drawing/2015/06/chart"/>
            </c:numRef>
          </c:val>
          <c:extLst xmlns:c16r2="http://schemas.microsoft.com/office/drawing/2015/06/chart">
            <c:ext xmlns:c16="http://schemas.microsoft.com/office/drawing/2014/chart" uri="{C3380CC4-5D6E-409C-BE32-E72D297353CC}">
              <c16:uniqueId val="{00000005-1C76-4E23-8708-D348A3B9E81C}"/>
            </c:ext>
          </c:extLst>
        </c:ser>
        <c:ser>
          <c:idx val="3"/>
          <c:order val="3"/>
          <c:tx>
            <c:strRef>
              <c:f>Sheet1!$J$1</c:f>
              <c:strCache>
                <c:ptCount val="1"/>
                <c:pt idx="0">
                  <c:v>Cash Grant</c:v>
                </c:pt>
              </c:strCache>
            </c:strRef>
          </c:tx>
          <c:spPr>
            <a:pattFill prst="narHorz">
              <a:fgClr>
                <a:schemeClr val="accent1">
                  <a:shade val="58000"/>
                </a:schemeClr>
              </a:fgClr>
              <a:bgClr>
                <a:schemeClr val="accent1">
                  <a:shade val="58000"/>
                  <a:lumMod val="20000"/>
                  <a:lumOff val="80000"/>
                </a:schemeClr>
              </a:bgClr>
            </a:pattFill>
            <a:ln>
              <a:noFill/>
            </a:ln>
            <a:effectLst>
              <a:innerShdw blurRad="114300">
                <a:schemeClr val="accent1">
                  <a:shade val="58000"/>
                </a:schemeClr>
              </a:inn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6-1C76-4E23-8708-D348A3B9E81C}"/>
              </c:ext>
            </c:extLst>
          </c:dPt>
          <c:dLbls>
            <c:dLbl>
              <c:idx val="0"/>
              <c:layout>
                <c:manualLayout>
                  <c:x val="2.37220670325833E-3"/>
                  <c:y val="-1.3898403762856001E-2"/>
                </c:manualLayout>
              </c:layout>
              <c:tx>
                <c:rich>
                  <a:bodyPr/>
                  <a:lstStyle/>
                  <a:p>
                    <a:fld id="{163C1D76-D60E-4A0B-9250-4445444CF233}" type="VALUE">
                      <a:rPr lang="en-US"/>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C76-4E23-8708-D348A3B9E81C}"/>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(Sheet1!$D$130,Sheet1!$D$132)</c:f>
                <c:numCache>
                  <c:formatCode>General</c:formatCode>
                  <c:ptCount val="1"/>
                  <c:pt idx="0">
                    <c:v>0.36785867999999999</c:v>
                  </c:pt>
                </c:numCache>
                <c:extLst xmlns:c16r2="http://schemas.microsoft.com/office/drawing/2015/06/chart"/>
              </c:numRef>
            </c:plus>
            <c:minus>
              <c:numRef>
                <c:f>(Sheet1!$D$130,Sheet1!$D$132)</c:f>
                <c:numCache>
                  <c:formatCode>General</c:formatCode>
                  <c:ptCount val="1"/>
                  <c:pt idx="0">
                    <c:v>0.36785867999999999</c:v>
                  </c:pt>
                </c:numCache>
                <c:extLst xmlns:c16r2="http://schemas.microsoft.com/office/drawing/2015/06/chart"/>
              </c:numRef>
            </c:minus>
            <c:spPr>
              <a:noFill/>
              <a:ln w="9525">
                <a:solidFill>
                  <a:schemeClr val="tx1">
                    <a:lumMod val="50000"/>
                    <a:lumOff val="50000"/>
                  </a:schemeClr>
                </a:solidFill>
                <a:round/>
              </a:ln>
              <a:effectLst/>
            </c:spPr>
          </c:errBars>
          <c:cat>
            <c:strRef>
              <c:f>(Sheet1!$B$129,Sheet1!$B$131)</c:f>
              <c:strCache>
                <c:ptCount val="1"/>
                <c:pt idx="0">
                  <c:v>Ladder of Life</c:v>
                </c:pt>
              </c:strCache>
              <c:extLst xmlns:c16r2="http://schemas.microsoft.com/office/drawing/2015/06/chart"/>
            </c:strRef>
          </c:cat>
          <c:val>
            <c:numRef>
              <c:f>(Sheet1!$F$129,Sheet1!$F$131)</c:f>
              <c:numCache>
                <c:formatCode>0.00</c:formatCode>
                <c:ptCount val="1"/>
                <c:pt idx="0">
                  <c:v>3.653016</c:v>
                </c:pt>
              </c:numCache>
              <c:extLst xmlns:c16r2="http://schemas.microsoft.com/office/drawing/2015/06/chart"/>
            </c:numRef>
          </c:val>
          <c:extLst xmlns:c16r2="http://schemas.microsoft.com/office/drawing/2015/06/chart">
            <c:ext xmlns:c16="http://schemas.microsoft.com/office/drawing/2014/chart" uri="{C3380CC4-5D6E-409C-BE32-E72D297353CC}">
              <c16:uniqueId val="{00000007-1C76-4E23-8708-D348A3B9E81C}"/>
            </c:ext>
          </c:extLst>
        </c:ser>
        <c:dLbls>
          <c:dLblPos val="outEnd"/>
          <c:showLegendKey val="0"/>
          <c:showVal val="1"/>
          <c:showCatName val="0"/>
          <c:showSerName val="0"/>
          <c:showPercent val="0"/>
          <c:showBubbleSize val="0"/>
        </c:dLbls>
        <c:gapWidth val="164"/>
        <c:overlap val="-22"/>
        <c:axId val="247171840"/>
        <c:axId val="247491520"/>
      </c:barChart>
      <c:catAx>
        <c:axId val="24717184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247491520"/>
        <c:crosses val="autoZero"/>
        <c:auto val="1"/>
        <c:lblAlgn val="ctr"/>
        <c:lblOffset val="100"/>
        <c:noMultiLvlLbl val="0"/>
      </c:catAx>
      <c:valAx>
        <c:axId val="247491520"/>
        <c:scaling>
          <c:orientation val="minMax"/>
          <c:max val="10"/>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247171840"/>
        <c:crosses val="autoZero"/>
        <c:crossBetween val="between"/>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Century Gothic" panose="020B0502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tx>
            <c:strRef>
              <c:f>Sheet1!$D$1</c:f>
              <c:strCache>
                <c:ptCount val="1"/>
                <c:pt idx="0">
                  <c:v>Control Group</c:v>
                </c:pt>
              </c:strCache>
            </c:strRef>
          </c:tx>
          <c:spPr>
            <a:pattFill prst="narHorz">
              <a:fgClr>
                <a:schemeClr val="accent2">
                  <a:tint val="58000"/>
                </a:schemeClr>
              </a:fgClr>
              <a:bgClr>
                <a:schemeClr val="accent2">
                  <a:tint val="58000"/>
                  <a:lumMod val="20000"/>
                  <a:lumOff val="80000"/>
                </a:schemeClr>
              </a:bgClr>
            </a:pattFill>
            <a:ln>
              <a:noFill/>
            </a:ln>
            <a:effectLst>
              <a:innerShdw blurRad="114300">
                <a:schemeClr val="accent2">
                  <a:tint val="58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Sheet1!$B$9</c:f>
              <c:strCache>
                <c:ptCount val="1"/>
                <c:pt idx="0">
                  <c:v>Total Weekly Hours</c:v>
                </c:pt>
              </c:strCache>
            </c:strRef>
          </c:cat>
          <c:val>
            <c:numRef>
              <c:f>Sheet1!$D$9</c:f>
              <c:numCache>
                <c:formatCode>0.00</c:formatCode>
                <c:ptCount val="1"/>
                <c:pt idx="0">
                  <c:v>24.43</c:v>
                </c:pt>
              </c:numCache>
            </c:numRef>
          </c:val>
          <c:extLst xmlns:c16r2="http://schemas.microsoft.com/office/drawing/2015/06/chart">
            <c:ext xmlns:c16="http://schemas.microsoft.com/office/drawing/2014/chart" uri="{C3380CC4-5D6E-409C-BE32-E72D297353CC}">
              <c16:uniqueId val="{00000000-1175-45EA-A0FB-B18E85F65E0A}"/>
            </c:ext>
          </c:extLst>
        </c:ser>
        <c:ser>
          <c:idx val="1"/>
          <c:order val="1"/>
          <c:tx>
            <c:strRef>
              <c:f>Sheet1!$F$1</c:f>
              <c:strCache>
                <c:ptCount val="1"/>
                <c:pt idx="0">
                  <c:v>Loan</c:v>
                </c:pt>
              </c:strCache>
            </c:strRef>
          </c:tx>
          <c:spPr>
            <a:pattFill prst="narHorz">
              <a:fgClr>
                <a:schemeClr val="accent2">
                  <a:tint val="86000"/>
                </a:schemeClr>
              </a:fgClr>
              <a:bgClr>
                <a:schemeClr val="accent2">
                  <a:tint val="86000"/>
                  <a:lumMod val="20000"/>
                  <a:lumOff val="80000"/>
                </a:schemeClr>
              </a:bgClr>
            </a:pattFill>
            <a:ln>
              <a:noFill/>
            </a:ln>
            <a:effectLst>
              <a:innerShdw blurRad="114300">
                <a:schemeClr val="accent2">
                  <a:tint val="86000"/>
                </a:schemeClr>
              </a:innerShdw>
            </a:effectLst>
          </c:spPr>
          <c:invertIfNegative val="0"/>
          <c:dLbls>
            <c:dLbl>
              <c:idx val="0"/>
              <c:layout>
                <c:manualLayout>
                  <c:x val="-2.1521836756020901E-2"/>
                  <c:y val="-4.8987729164840003E-2"/>
                </c:manualLayout>
              </c:layout>
              <c:tx>
                <c:rich>
                  <a:bodyPr/>
                  <a:lstStyle/>
                  <a:p>
                    <a:fld id="{348625E3-3D19-41C0-9837-28B5C5129630}"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175-45EA-A0FB-B18E85F65E0A}"/>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Sheet1!$F$10</c:f>
                <c:numCache>
                  <c:formatCode>General</c:formatCode>
                  <c:ptCount val="1"/>
                  <c:pt idx="0">
                    <c:v>2.5394641999999981</c:v>
                  </c:pt>
                </c:numCache>
              </c:numRef>
            </c:plus>
            <c:minus>
              <c:numRef>
                <c:f>Sheet1!$F$10</c:f>
                <c:numCache>
                  <c:formatCode>General</c:formatCode>
                  <c:ptCount val="1"/>
                  <c:pt idx="0">
                    <c:v>2.5394641999999981</c:v>
                  </c:pt>
                </c:numCache>
              </c:numRef>
            </c:minus>
            <c:spPr>
              <a:noFill/>
              <a:ln w="9525">
                <a:solidFill>
                  <a:schemeClr val="tx1">
                    <a:lumMod val="50000"/>
                    <a:lumOff val="50000"/>
                  </a:schemeClr>
                </a:solidFill>
                <a:round/>
              </a:ln>
              <a:effectLst/>
            </c:spPr>
          </c:errBars>
          <c:cat>
            <c:strRef>
              <c:f>Sheet1!$B$9</c:f>
              <c:strCache>
                <c:ptCount val="1"/>
                <c:pt idx="0">
                  <c:v>Total Weekly Hours</c:v>
                </c:pt>
              </c:strCache>
            </c:strRef>
          </c:cat>
          <c:val>
            <c:numRef>
              <c:f>Sheet1!$F$9</c:f>
              <c:numCache>
                <c:formatCode>0.00</c:formatCode>
                <c:ptCount val="1"/>
                <c:pt idx="0">
                  <c:v>29.297170000000001</c:v>
                </c:pt>
              </c:numCache>
            </c:numRef>
          </c:val>
          <c:extLst xmlns:c16r2="http://schemas.microsoft.com/office/drawing/2015/06/chart">
            <c:ext xmlns:c16="http://schemas.microsoft.com/office/drawing/2014/chart" uri="{C3380CC4-5D6E-409C-BE32-E72D297353CC}">
              <c16:uniqueId val="{00000002-1175-45EA-A0FB-B18E85F65E0A}"/>
            </c:ext>
          </c:extLst>
        </c:ser>
        <c:ser>
          <c:idx val="2"/>
          <c:order val="2"/>
          <c:tx>
            <c:strRef>
              <c:f>Sheet1!$H$1</c:f>
              <c:strCache>
                <c:ptCount val="1"/>
                <c:pt idx="0">
                  <c:v>In-Kind Grant</c:v>
                </c:pt>
              </c:strCache>
            </c:strRef>
          </c:tx>
          <c:spPr>
            <a:pattFill prst="narHorz">
              <a:fgClr>
                <a:schemeClr val="accent2">
                  <a:shade val="86000"/>
                </a:schemeClr>
              </a:fgClr>
              <a:bgClr>
                <a:schemeClr val="accent2">
                  <a:shade val="86000"/>
                  <a:lumMod val="20000"/>
                  <a:lumOff val="80000"/>
                </a:schemeClr>
              </a:bgClr>
            </a:pattFill>
            <a:ln>
              <a:noFill/>
            </a:ln>
            <a:effectLst>
              <a:innerShdw blurRad="114300">
                <a:schemeClr val="accent2">
                  <a:shade val="86000"/>
                </a:schemeClr>
              </a:innerShdw>
            </a:effectLst>
          </c:spPr>
          <c:invertIfNegative val="0"/>
          <c:dLbls>
            <c:dLbl>
              <c:idx val="0"/>
              <c:layout>
                <c:manualLayout>
                  <c:x val="2.6304467146247699E-2"/>
                  <c:y val="-4.9620267962640602E-2"/>
                </c:manualLayout>
              </c:layout>
              <c:tx>
                <c:rich>
                  <a:bodyPr/>
                  <a:lstStyle/>
                  <a:p>
                    <a:fld id="{74BE4519-7AD9-4620-91B4-7639A67FA506}"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175-45EA-A0FB-B18E85F65E0A}"/>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Sheet1!$H$10</c:f>
                <c:numCache>
                  <c:formatCode>General</c:formatCode>
                  <c:ptCount val="1"/>
                  <c:pt idx="0">
                    <c:v>3.0274258000000001</c:v>
                  </c:pt>
                </c:numCache>
              </c:numRef>
            </c:plus>
            <c:minus>
              <c:numRef>
                <c:f>Sheet1!$H$10</c:f>
                <c:numCache>
                  <c:formatCode>General</c:formatCode>
                  <c:ptCount val="1"/>
                  <c:pt idx="0">
                    <c:v>3.0274258000000001</c:v>
                  </c:pt>
                </c:numCache>
              </c:numRef>
            </c:minus>
            <c:spPr>
              <a:noFill/>
              <a:ln w="9525">
                <a:solidFill>
                  <a:schemeClr val="tx1">
                    <a:lumMod val="50000"/>
                    <a:lumOff val="50000"/>
                  </a:schemeClr>
                </a:solidFill>
                <a:round/>
              </a:ln>
              <a:effectLst/>
            </c:spPr>
          </c:errBars>
          <c:cat>
            <c:strRef>
              <c:f>Sheet1!$B$9</c:f>
              <c:strCache>
                <c:ptCount val="1"/>
                <c:pt idx="0">
                  <c:v>Total Weekly Hours</c:v>
                </c:pt>
              </c:strCache>
            </c:strRef>
          </c:cat>
          <c:val>
            <c:numRef>
              <c:f>Sheet1!$H$9</c:f>
              <c:numCache>
                <c:formatCode>0.00</c:formatCode>
                <c:ptCount val="1"/>
                <c:pt idx="0">
                  <c:v>30.877841</c:v>
                </c:pt>
              </c:numCache>
            </c:numRef>
          </c:val>
          <c:extLst xmlns:c16r2="http://schemas.microsoft.com/office/drawing/2015/06/chart">
            <c:ext xmlns:c16="http://schemas.microsoft.com/office/drawing/2014/chart" uri="{C3380CC4-5D6E-409C-BE32-E72D297353CC}">
              <c16:uniqueId val="{00000004-1175-45EA-A0FB-B18E85F65E0A}"/>
            </c:ext>
          </c:extLst>
        </c:ser>
        <c:ser>
          <c:idx val="3"/>
          <c:order val="3"/>
          <c:tx>
            <c:strRef>
              <c:f>Sheet1!$J$1</c:f>
              <c:strCache>
                <c:ptCount val="1"/>
                <c:pt idx="0">
                  <c:v>Cash Grant</c:v>
                </c:pt>
              </c:strCache>
            </c:strRef>
          </c:tx>
          <c:spPr>
            <a:pattFill prst="narHorz">
              <a:fgClr>
                <a:schemeClr val="accent2">
                  <a:shade val="58000"/>
                </a:schemeClr>
              </a:fgClr>
              <a:bgClr>
                <a:schemeClr val="accent2">
                  <a:shade val="58000"/>
                  <a:lumMod val="20000"/>
                  <a:lumOff val="80000"/>
                </a:schemeClr>
              </a:bgClr>
            </a:pattFill>
            <a:ln>
              <a:noFill/>
            </a:ln>
            <a:effectLst>
              <a:innerShdw blurRad="114300">
                <a:schemeClr val="accent2">
                  <a:shade val="58000"/>
                </a:schemeClr>
              </a:innerShdw>
            </a:effectLst>
          </c:spPr>
          <c:invertIfNegative val="0"/>
          <c:dLbls>
            <c:dLbl>
              <c:idx val="0"/>
              <c:layout>
                <c:manualLayout>
                  <c:x val="1.3961514888761401E-2"/>
                  <c:y val="-5.4922738412849503E-2"/>
                </c:manualLayout>
              </c:layout>
              <c:tx>
                <c:rich>
                  <a:bodyPr/>
                  <a:lstStyle/>
                  <a:p>
                    <a:fld id="{87ADD9E7-0B31-40B6-AC76-94E857677C2E}"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175-45EA-A0FB-B18E85F65E0A}"/>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Sheet1!$J$10</c:f>
                <c:numCache>
                  <c:formatCode>General</c:formatCode>
                  <c:ptCount val="1"/>
                  <c:pt idx="0">
                    <c:v>2.818450599999998</c:v>
                  </c:pt>
                </c:numCache>
              </c:numRef>
            </c:plus>
            <c:minus>
              <c:numRef>
                <c:f>Sheet1!$J$10</c:f>
                <c:numCache>
                  <c:formatCode>General</c:formatCode>
                  <c:ptCount val="1"/>
                  <c:pt idx="0">
                    <c:v>2.818450599999998</c:v>
                  </c:pt>
                </c:numCache>
              </c:numRef>
            </c:minus>
            <c:spPr>
              <a:noFill/>
              <a:ln w="9525">
                <a:solidFill>
                  <a:schemeClr val="tx1">
                    <a:lumMod val="50000"/>
                    <a:lumOff val="50000"/>
                  </a:schemeClr>
                </a:solidFill>
                <a:round/>
              </a:ln>
              <a:effectLst/>
            </c:spPr>
          </c:errBars>
          <c:cat>
            <c:strRef>
              <c:f>Sheet1!$B$9</c:f>
              <c:strCache>
                <c:ptCount val="1"/>
                <c:pt idx="0">
                  <c:v>Total Weekly Hours</c:v>
                </c:pt>
              </c:strCache>
            </c:strRef>
          </c:cat>
          <c:val>
            <c:numRef>
              <c:f>Sheet1!$J$9</c:f>
              <c:numCache>
                <c:formatCode>0.00</c:formatCode>
                <c:ptCount val="1"/>
                <c:pt idx="0">
                  <c:v>24.555454000000001</c:v>
                </c:pt>
              </c:numCache>
            </c:numRef>
          </c:val>
          <c:extLst xmlns:c16r2="http://schemas.microsoft.com/office/drawing/2015/06/chart">
            <c:ext xmlns:c16="http://schemas.microsoft.com/office/drawing/2014/chart" uri="{C3380CC4-5D6E-409C-BE32-E72D297353CC}">
              <c16:uniqueId val="{00000006-1175-45EA-A0FB-B18E85F65E0A}"/>
            </c:ext>
          </c:extLst>
        </c:ser>
        <c:dLbls>
          <c:dLblPos val="outEnd"/>
          <c:showLegendKey val="0"/>
          <c:showVal val="1"/>
          <c:showCatName val="0"/>
          <c:showSerName val="0"/>
          <c:showPercent val="0"/>
          <c:showBubbleSize val="0"/>
        </c:dLbls>
        <c:gapWidth val="164"/>
        <c:overlap val="-22"/>
        <c:axId val="167205072"/>
        <c:axId val="167205632"/>
      </c:barChart>
      <c:catAx>
        <c:axId val="16720507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205632"/>
        <c:crosses val="autoZero"/>
        <c:auto val="1"/>
        <c:lblAlgn val="ctr"/>
        <c:lblOffset val="100"/>
        <c:noMultiLvlLbl val="0"/>
      </c:catAx>
      <c:valAx>
        <c:axId val="167205632"/>
        <c:scaling>
          <c:orientation val="minMax"/>
          <c:max val="35"/>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2050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smtClean="0"/>
              <a:t>Women</a:t>
            </a:r>
            <a:endParaRPr lang="en-US" dirty="0"/>
          </a:p>
        </c:rich>
      </c:tx>
      <c:overlay val="0"/>
      <c:spPr>
        <a:noFill/>
        <a:ln>
          <a:noFill/>
        </a:ln>
        <a:effectLst/>
      </c:spPr>
    </c:title>
    <c:autoTitleDeleted val="0"/>
    <c:plotArea>
      <c:layout/>
      <c:barChart>
        <c:barDir val="col"/>
        <c:grouping val="clustered"/>
        <c:varyColors val="0"/>
        <c:ser>
          <c:idx val="0"/>
          <c:order val="0"/>
          <c:tx>
            <c:strRef>
              <c:f>Sheet1!$K$66</c:f>
              <c:strCache>
                <c:ptCount val="1"/>
                <c:pt idx="0">
                  <c:v>Control Group</c:v>
                </c:pt>
              </c:strCache>
            </c:strRef>
          </c:tx>
          <c:spPr>
            <a:pattFill prst="narHorz">
              <a:fgClr>
                <a:schemeClr val="accent2">
                  <a:tint val="58000"/>
                </a:schemeClr>
              </a:fgClr>
              <a:bgClr>
                <a:schemeClr val="accent2">
                  <a:tint val="58000"/>
                  <a:lumMod val="20000"/>
                  <a:lumOff val="80000"/>
                </a:schemeClr>
              </a:bgClr>
            </a:pattFill>
            <a:ln>
              <a:noFill/>
            </a:ln>
            <a:effectLst>
              <a:innerShdw blurRad="114300">
                <a:schemeClr val="accent2">
                  <a:tint val="58000"/>
                </a:schemeClr>
              </a:inn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(Sheet1!$J$68,Sheet1!$J$70,Sheet1!$J$72)</c:f>
              <c:strCache>
                <c:ptCount val="3"/>
                <c:pt idx="0">
                  <c:v>Business Profits</c:v>
                </c:pt>
                <c:pt idx="1">
                  <c:v>Employment Income</c:v>
                </c:pt>
                <c:pt idx="2">
                  <c:v>Total Income</c:v>
                </c:pt>
              </c:strCache>
            </c:strRef>
          </c:cat>
          <c:val>
            <c:numRef>
              <c:f>(Sheet1!$K$68,Sheet1!$K$70,Sheet1!$K$72)</c:f>
              <c:numCache>
                <c:formatCode>0</c:formatCode>
                <c:ptCount val="3"/>
                <c:pt idx="0">
                  <c:v>52.62</c:v>
                </c:pt>
                <c:pt idx="1">
                  <c:v>55.38</c:v>
                </c:pt>
                <c:pt idx="2">
                  <c:v>423.1</c:v>
                </c:pt>
              </c:numCache>
            </c:numRef>
          </c:val>
          <c:extLst xmlns:c16r2="http://schemas.microsoft.com/office/drawing/2015/06/chart">
            <c:ext xmlns:c16="http://schemas.microsoft.com/office/drawing/2014/chart" uri="{C3380CC4-5D6E-409C-BE32-E72D297353CC}">
              <c16:uniqueId val="{00000000-5A08-4FE4-A5DC-EDE79F50EFC8}"/>
            </c:ext>
          </c:extLst>
        </c:ser>
        <c:ser>
          <c:idx val="1"/>
          <c:order val="1"/>
          <c:tx>
            <c:strRef>
              <c:f>Sheet1!$M$66</c:f>
              <c:strCache>
                <c:ptCount val="1"/>
                <c:pt idx="0">
                  <c:v>Loan</c:v>
                </c:pt>
              </c:strCache>
            </c:strRef>
          </c:tx>
          <c:spPr>
            <a:pattFill prst="narHorz">
              <a:fgClr>
                <a:schemeClr val="accent2">
                  <a:tint val="86000"/>
                </a:schemeClr>
              </a:fgClr>
              <a:bgClr>
                <a:schemeClr val="accent2">
                  <a:tint val="86000"/>
                  <a:lumMod val="20000"/>
                  <a:lumOff val="80000"/>
                </a:schemeClr>
              </a:bgClr>
            </a:pattFill>
            <a:ln>
              <a:noFill/>
            </a:ln>
            <a:effectLst>
              <a:innerShdw blurRad="114300">
                <a:schemeClr val="accent2">
                  <a:tint val="86000"/>
                </a:schemeClr>
              </a:innerShdw>
            </a:effectLst>
          </c:spPr>
          <c:invertIfNegative val="0"/>
          <c:dLbls>
            <c:dLbl>
              <c:idx val="0"/>
              <c:layout>
                <c:manualLayout>
                  <c:x val="-1.94444444444444E-2"/>
                  <c:y val="-1.85185185185185E-2"/>
                </c:manualLayout>
              </c:layout>
              <c:tx>
                <c:rich>
                  <a:bodyPr/>
                  <a:lstStyle/>
                  <a:p>
                    <a:fld id="{497022DC-47A9-42A8-8F82-4E3DA08C42A2}"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A08-4FE4-A5DC-EDE79F50EFC8}"/>
                </c:ext>
                <c:ext xmlns:c15="http://schemas.microsoft.com/office/drawing/2012/chart" uri="{CE6537A1-D6FC-4f65-9D91-7224C49458BB}">
                  <c15:dlblFieldTable/>
                  <c15:showDataLabelsRange val="0"/>
                </c:ext>
              </c:extLst>
            </c:dLbl>
            <c:dLbl>
              <c:idx val="1"/>
              <c:layout>
                <c:manualLayout>
                  <c:x val="-2.7777777777777801E-3"/>
                  <c:y val="-2.7777777777777801E-2"/>
                </c:manualLayout>
              </c:layout>
              <c:tx>
                <c:rich>
                  <a:bodyPr/>
                  <a:lstStyle/>
                  <a:p>
                    <a:fld id="{1A4F5B68-6948-4E12-AE2B-8F36D19A66CD}"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A08-4FE4-A5DC-EDE79F50EFC8}"/>
                </c:ext>
                <c:ext xmlns:c15="http://schemas.microsoft.com/office/drawing/2012/chart" uri="{CE6537A1-D6FC-4f65-9D91-7224C49458BB}">
                  <c15:dlblFieldTable/>
                  <c15:showDataLabelsRange val="0"/>
                </c:ext>
              </c:extLst>
            </c:dLbl>
            <c:dLbl>
              <c:idx val="2"/>
              <c:layout>
                <c:manualLayout>
                  <c:x val="-2.0742328891366998E-2"/>
                  <c:y val="-1.7325255263729501E-2"/>
                </c:manualLayout>
              </c:layout>
              <c:tx>
                <c:rich>
                  <a:bodyPr/>
                  <a:lstStyle/>
                  <a:p>
                    <a:fld id="{055A96EA-FFE5-466F-A5B6-D7A7F51B868E}"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A08-4FE4-A5DC-EDE79F50EFC8}"/>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(Sheet1!$M$69,Sheet1!$M$71,Sheet1!$M$73)</c:f>
                <c:numCache>
                  <c:formatCode>General</c:formatCode>
                  <c:ptCount val="3"/>
                  <c:pt idx="0">
                    <c:v>25.916101959999999</c:v>
                  </c:pt>
                  <c:pt idx="1">
                    <c:v>39.670695960000003</c:v>
                  </c:pt>
                  <c:pt idx="2">
                    <c:v>64.804234599999987</c:v>
                  </c:pt>
                </c:numCache>
              </c:numRef>
            </c:plus>
            <c:minus>
              <c:numRef>
                <c:f>(Sheet1!$M$69,Sheet1!$M$71,Sheet1!$M$73)</c:f>
                <c:numCache>
                  <c:formatCode>General</c:formatCode>
                  <c:ptCount val="3"/>
                  <c:pt idx="0">
                    <c:v>25.916101959999999</c:v>
                  </c:pt>
                  <c:pt idx="1">
                    <c:v>39.670695960000003</c:v>
                  </c:pt>
                  <c:pt idx="2">
                    <c:v>64.804234599999987</c:v>
                  </c:pt>
                </c:numCache>
              </c:numRef>
            </c:minus>
            <c:spPr>
              <a:noFill/>
              <a:ln w="9525">
                <a:solidFill>
                  <a:schemeClr val="tx1">
                    <a:lumMod val="50000"/>
                    <a:lumOff val="50000"/>
                  </a:schemeClr>
                </a:solidFill>
                <a:round/>
              </a:ln>
              <a:effectLst/>
            </c:spPr>
          </c:errBars>
          <c:cat>
            <c:strRef>
              <c:f>(Sheet1!$J$68,Sheet1!$J$70,Sheet1!$J$72)</c:f>
              <c:strCache>
                <c:ptCount val="3"/>
                <c:pt idx="0">
                  <c:v>Business Profits</c:v>
                </c:pt>
                <c:pt idx="1">
                  <c:v>Employment Income</c:v>
                </c:pt>
                <c:pt idx="2">
                  <c:v>Total Income</c:v>
                </c:pt>
              </c:strCache>
            </c:strRef>
          </c:cat>
          <c:val>
            <c:numRef>
              <c:f>(Sheet1!$M$68,Sheet1!$M$70,Sheet1!$M$72)</c:f>
              <c:numCache>
                <c:formatCode>0</c:formatCode>
                <c:ptCount val="3"/>
                <c:pt idx="0">
                  <c:v>87.739534000000006</c:v>
                </c:pt>
                <c:pt idx="1">
                  <c:v>91.614009999999993</c:v>
                </c:pt>
                <c:pt idx="2">
                  <c:v>496.59476100000001</c:v>
                </c:pt>
              </c:numCache>
            </c:numRef>
          </c:val>
          <c:extLst xmlns:c16r2="http://schemas.microsoft.com/office/drawing/2015/06/chart">
            <c:ext xmlns:c16="http://schemas.microsoft.com/office/drawing/2014/chart" uri="{C3380CC4-5D6E-409C-BE32-E72D297353CC}">
              <c16:uniqueId val="{00000004-5A08-4FE4-A5DC-EDE79F50EFC8}"/>
            </c:ext>
          </c:extLst>
        </c:ser>
        <c:ser>
          <c:idx val="2"/>
          <c:order val="2"/>
          <c:tx>
            <c:strRef>
              <c:f>Sheet1!$O$66</c:f>
              <c:strCache>
                <c:ptCount val="1"/>
                <c:pt idx="0">
                  <c:v>In-Kind Grant</c:v>
                </c:pt>
              </c:strCache>
            </c:strRef>
          </c:tx>
          <c:spPr>
            <a:pattFill prst="narHorz">
              <a:fgClr>
                <a:schemeClr val="accent2">
                  <a:shade val="86000"/>
                </a:schemeClr>
              </a:fgClr>
              <a:bgClr>
                <a:schemeClr val="accent2">
                  <a:shade val="86000"/>
                  <a:lumMod val="20000"/>
                  <a:lumOff val="80000"/>
                </a:schemeClr>
              </a:bgClr>
            </a:pattFill>
            <a:ln>
              <a:noFill/>
            </a:ln>
            <a:effectLst>
              <a:innerShdw blurRad="114300">
                <a:schemeClr val="accent2">
                  <a:shade val="86000"/>
                </a:schemeClr>
              </a:innerShdw>
            </a:effectLst>
          </c:spPr>
          <c:invertIfNegative val="0"/>
          <c:dLbls>
            <c:dLbl>
              <c:idx val="0"/>
              <c:layout>
                <c:manualLayout>
                  <c:x val="-2.5462668816040001E-17"/>
                  <c:y val="-5.5555555555555497E-2"/>
                </c:manualLayout>
              </c:layout>
              <c:tx>
                <c:rich>
                  <a:bodyPr/>
                  <a:lstStyle/>
                  <a:p>
                    <a:fld id="{69088985-6CFE-4BA7-A5A5-0B254365FD25}"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A08-4FE4-A5DC-EDE79F50EFC8}"/>
                </c:ext>
                <c:ext xmlns:c15="http://schemas.microsoft.com/office/drawing/2012/chart" uri="{CE6537A1-D6FC-4f65-9D91-7224C49458BB}">
                  <c15:dlblFieldTable/>
                  <c15:showDataLabelsRange val="0"/>
                </c:ext>
              </c:extLst>
            </c:dLbl>
            <c:dLbl>
              <c:idx val="1"/>
              <c:layout>
                <c:manualLayout>
                  <c:x val="-2.7777777777777801E-3"/>
                  <c:y val="-2.7777777777777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A08-4FE4-A5DC-EDE79F50EFC8}"/>
                </c:ext>
                <c:ext xmlns:c15="http://schemas.microsoft.com/office/drawing/2012/chart" uri="{CE6537A1-D6FC-4f65-9D91-7224C49458BB}"/>
              </c:extLst>
            </c:dLbl>
            <c:dLbl>
              <c:idx val="2"/>
              <c:layout>
                <c:manualLayout>
                  <c:x val="-5.0269576891228303E-2"/>
                  <c:y val="-5.87369342362664E-2"/>
                </c:manualLayout>
              </c:layout>
              <c:tx>
                <c:rich>
                  <a:bodyPr/>
                  <a:lstStyle/>
                  <a:p>
                    <a:fld id="{9BB5F9EC-0E86-4631-9AA2-28252A870302}"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A08-4FE4-A5DC-EDE79F50EFC8}"/>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(Sheet1!$O$69,Sheet1!$O$71,Sheet1!$O$73)</c:f>
                <c:numCache>
                  <c:formatCode>General</c:formatCode>
                  <c:ptCount val="3"/>
                  <c:pt idx="0">
                    <c:v>57.270157279999999</c:v>
                  </c:pt>
                  <c:pt idx="1">
                    <c:v>28.73503668</c:v>
                  </c:pt>
                  <c:pt idx="2">
                    <c:v>84.977205319999982</c:v>
                  </c:pt>
                </c:numCache>
              </c:numRef>
            </c:plus>
            <c:minus>
              <c:numRef>
                <c:f>(Sheet1!$O$69,Sheet1!$O$71,Sheet1!$O$73)</c:f>
                <c:numCache>
                  <c:formatCode>General</c:formatCode>
                  <c:ptCount val="3"/>
                  <c:pt idx="0">
                    <c:v>57.270157279999999</c:v>
                  </c:pt>
                  <c:pt idx="1">
                    <c:v>28.73503668</c:v>
                  </c:pt>
                  <c:pt idx="2">
                    <c:v>84.977205319999982</c:v>
                  </c:pt>
                </c:numCache>
              </c:numRef>
            </c:minus>
            <c:spPr>
              <a:noFill/>
              <a:ln w="9525">
                <a:solidFill>
                  <a:schemeClr val="tx1">
                    <a:lumMod val="50000"/>
                    <a:lumOff val="50000"/>
                  </a:schemeClr>
                </a:solidFill>
                <a:round/>
              </a:ln>
              <a:effectLst/>
            </c:spPr>
          </c:errBars>
          <c:cat>
            <c:strRef>
              <c:f>(Sheet1!$J$68,Sheet1!$J$70,Sheet1!$J$72)</c:f>
              <c:strCache>
                <c:ptCount val="3"/>
                <c:pt idx="0">
                  <c:v>Business Profits</c:v>
                </c:pt>
                <c:pt idx="1">
                  <c:v>Employment Income</c:v>
                </c:pt>
                <c:pt idx="2">
                  <c:v>Total Income</c:v>
                </c:pt>
              </c:strCache>
            </c:strRef>
          </c:cat>
          <c:val>
            <c:numRef>
              <c:f>(Sheet1!$O$68,Sheet1!$O$70,Sheet1!$O$72)</c:f>
              <c:numCache>
                <c:formatCode>0</c:formatCode>
                <c:ptCount val="3"/>
                <c:pt idx="0">
                  <c:v>169.62</c:v>
                </c:pt>
                <c:pt idx="1">
                  <c:v>40.98</c:v>
                </c:pt>
                <c:pt idx="2">
                  <c:v>576.1</c:v>
                </c:pt>
              </c:numCache>
            </c:numRef>
          </c:val>
          <c:extLst xmlns:c16r2="http://schemas.microsoft.com/office/drawing/2015/06/chart">
            <c:ext xmlns:c16="http://schemas.microsoft.com/office/drawing/2014/chart" uri="{C3380CC4-5D6E-409C-BE32-E72D297353CC}">
              <c16:uniqueId val="{00000008-5A08-4FE4-A5DC-EDE79F50EFC8}"/>
            </c:ext>
          </c:extLst>
        </c:ser>
        <c:ser>
          <c:idx val="3"/>
          <c:order val="3"/>
          <c:tx>
            <c:strRef>
              <c:f>Sheet1!$Q$66</c:f>
              <c:strCache>
                <c:ptCount val="1"/>
                <c:pt idx="0">
                  <c:v>Cash Grant</c:v>
                </c:pt>
              </c:strCache>
            </c:strRef>
          </c:tx>
          <c:spPr>
            <a:pattFill prst="narHorz">
              <a:fgClr>
                <a:schemeClr val="accent2">
                  <a:shade val="58000"/>
                </a:schemeClr>
              </a:fgClr>
              <a:bgClr>
                <a:schemeClr val="accent2">
                  <a:shade val="58000"/>
                  <a:lumMod val="20000"/>
                  <a:lumOff val="80000"/>
                </a:schemeClr>
              </a:bgClr>
            </a:pattFill>
            <a:ln>
              <a:noFill/>
            </a:ln>
            <a:effectLst>
              <a:innerShdw blurRad="114300">
                <a:schemeClr val="accent2">
                  <a:shade val="58000"/>
                </a:schemeClr>
              </a:innerShdw>
            </a:effectLst>
          </c:spPr>
          <c:invertIfNegative val="0"/>
          <c:dLbls>
            <c:dLbl>
              <c:idx val="0"/>
              <c:layout>
                <c:manualLayout>
                  <c:x val="4.4444444444444398E-2"/>
                  <c:y val="-3.4722222222222203E-2"/>
                </c:manualLayout>
              </c:layout>
              <c:tx>
                <c:rich>
                  <a:bodyPr/>
                  <a:lstStyle/>
                  <a:p>
                    <a:fld id="{D204DC8A-7748-45EC-A87A-7FCC124EC218}"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A08-4FE4-A5DC-EDE79F50EFC8}"/>
                </c:ext>
                <c:ext xmlns:c15="http://schemas.microsoft.com/office/drawing/2012/chart" uri="{CE6537A1-D6FC-4f65-9D91-7224C49458BB}">
                  <c15:dlblFieldTable/>
                  <c15:showDataLabelsRange val="0"/>
                </c:ext>
              </c:extLst>
            </c:dLbl>
            <c:dLbl>
              <c:idx val="1"/>
              <c:layout>
                <c:manualLayout>
                  <c:x val="0"/>
                  <c:y val="-3.2407407407407503E-2"/>
                </c:manualLayout>
              </c:layout>
              <c:tx>
                <c:rich>
                  <a:bodyPr/>
                  <a:lstStyle/>
                  <a:p>
                    <a:fld id="{DBE44C64-B87C-4BE5-8D80-238D5B2181F7}" type="VALUE">
                      <a:rPr lang="en-US"/>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5A08-4FE4-A5DC-EDE79F50EFC8}"/>
                </c:ext>
                <c:ext xmlns:c15="http://schemas.microsoft.com/office/drawing/2012/chart" uri="{CE6537A1-D6FC-4f65-9D91-7224C49458BB}">
                  <c15:dlblFieldTable/>
                  <c15:showDataLabelsRange val="0"/>
                </c:ext>
              </c:extLst>
            </c:dLbl>
            <c:dLbl>
              <c:idx val="2"/>
              <c:layout>
                <c:manualLayout>
                  <c:x val="3.9547582325405103E-2"/>
                  <c:y val="-6.0854441387597699E-2"/>
                </c:manualLayout>
              </c:layout>
              <c:tx>
                <c:rich>
                  <a:bodyPr/>
                  <a:lstStyle/>
                  <a:p>
                    <a:fld id="{ED620105-6988-4EF1-8952-7CC309BC641A}"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5A08-4FE4-A5DC-EDE79F50EFC8}"/>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(Sheet1!$Q$69,Sheet1!$Q$71,Sheet1!$Q$73)</c:f>
                <c:numCache>
                  <c:formatCode>General</c:formatCode>
                  <c:ptCount val="3"/>
                  <c:pt idx="0">
                    <c:v>30.18404507999999</c:v>
                  </c:pt>
                  <c:pt idx="1">
                    <c:v>45.19343696</c:v>
                  </c:pt>
                  <c:pt idx="2">
                    <c:v>77.018027519999976</c:v>
                  </c:pt>
                </c:numCache>
              </c:numRef>
            </c:plus>
            <c:minus>
              <c:numRef>
                <c:f>(Sheet1!$Q$69,Sheet1!$Q$71,Sheet1!$Q$73)</c:f>
                <c:numCache>
                  <c:formatCode>General</c:formatCode>
                  <c:ptCount val="3"/>
                  <c:pt idx="0">
                    <c:v>30.18404507999999</c:v>
                  </c:pt>
                  <c:pt idx="1">
                    <c:v>45.19343696</c:v>
                  </c:pt>
                  <c:pt idx="2">
                    <c:v>77.018027519999976</c:v>
                  </c:pt>
                </c:numCache>
              </c:numRef>
            </c:minus>
            <c:spPr>
              <a:noFill/>
              <a:ln w="9525">
                <a:solidFill>
                  <a:schemeClr val="tx1">
                    <a:lumMod val="50000"/>
                    <a:lumOff val="50000"/>
                  </a:schemeClr>
                </a:solidFill>
                <a:round/>
              </a:ln>
              <a:effectLst/>
            </c:spPr>
          </c:errBars>
          <c:cat>
            <c:strRef>
              <c:f>(Sheet1!$J$68,Sheet1!$J$70,Sheet1!$J$72)</c:f>
              <c:strCache>
                <c:ptCount val="3"/>
                <c:pt idx="0">
                  <c:v>Business Profits</c:v>
                </c:pt>
                <c:pt idx="1">
                  <c:v>Employment Income</c:v>
                </c:pt>
                <c:pt idx="2">
                  <c:v>Total Income</c:v>
                </c:pt>
              </c:strCache>
            </c:strRef>
          </c:cat>
          <c:val>
            <c:numRef>
              <c:f>(Sheet1!$Q$68,Sheet1!$Q$70,Sheet1!$Q$72)</c:f>
              <c:numCache>
                <c:formatCode>0</c:formatCode>
                <c:ptCount val="3"/>
                <c:pt idx="0">
                  <c:v>114.927335</c:v>
                </c:pt>
                <c:pt idx="1">
                  <c:v>87.985795999999979</c:v>
                </c:pt>
                <c:pt idx="2">
                  <c:v>539.1</c:v>
                </c:pt>
              </c:numCache>
            </c:numRef>
          </c:val>
          <c:extLst xmlns:c16r2="http://schemas.microsoft.com/office/drawing/2015/06/chart">
            <c:ext xmlns:c16="http://schemas.microsoft.com/office/drawing/2014/chart" uri="{C3380CC4-5D6E-409C-BE32-E72D297353CC}">
              <c16:uniqueId val="{0000000C-5A08-4FE4-A5DC-EDE79F50EFC8}"/>
            </c:ext>
          </c:extLst>
        </c:ser>
        <c:dLbls>
          <c:dLblPos val="outEnd"/>
          <c:showLegendKey val="0"/>
          <c:showVal val="1"/>
          <c:showCatName val="0"/>
          <c:showSerName val="0"/>
          <c:showPercent val="0"/>
          <c:showBubbleSize val="0"/>
        </c:dLbls>
        <c:gapWidth val="164"/>
        <c:overlap val="-22"/>
        <c:axId val="244645888"/>
        <c:axId val="244646448"/>
      </c:barChart>
      <c:catAx>
        <c:axId val="24464588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244646448"/>
        <c:crosses val="autoZero"/>
        <c:auto val="1"/>
        <c:lblAlgn val="ctr"/>
        <c:lblOffset val="100"/>
        <c:noMultiLvlLbl val="0"/>
      </c:catAx>
      <c:valAx>
        <c:axId val="244646448"/>
        <c:scaling>
          <c:orientation val="minMax"/>
          <c:max val="2000"/>
          <c:min val="0"/>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244645888"/>
        <c:crosses val="autoZero"/>
        <c:crossBetween val="between"/>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Century Gothic" panose="020B0502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smtClean="0"/>
              <a:t>Men</a:t>
            </a:r>
            <a:endParaRPr lang="en-US" dirty="0"/>
          </a:p>
        </c:rich>
      </c:tx>
      <c:overlay val="0"/>
      <c:spPr>
        <a:noFill/>
        <a:ln>
          <a:noFill/>
        </a:ln>
        <a:effectLst/>
      </c:spPr>
    </c:title>
    <c:autoTitleDeleted val="0"/>
    <c:plotArea>
      <c:layout/>
      <c:barChart>
        <c:barDir val="col"/>
        <c:grouping val="clustered"/>
        <c:varyColors val="0"/>
        <c:ser>
          <c:idx val="0"/>
          <c:order val="0"/>
          <c:tx>
            <c:strRef>
              <c:f>Sheet1!$B$66</c:f>
              <c:strCache>
                <c:ptCount val="1"/>
                <c:pt idx="0">
                  <c:v>Control Group</c:v>
                </c:pt>
              </c:strCache>
            </c:strRef>
          </c:tx>
          <c:spPr>
            <a:pattFill prst="narHorz">
              <a:fgClr>
                <a:schemeClr val="accent1">
                  <a:tint val="58000"/>
                </a:schemeClr>
              </a:fgClr>
              <a:bgClr>
                <a:schemeClr val="accent1">
                  <a:tint val="58000"/>
                  <a:lumMod val="20000"/>
                  <a:lumOff val="80000"/>
                </a:schemeClr>
              </a:bgClr>
            </a:pattFill>
            <a:ln>
              <a:noFill/>
            </a:ln>
            <a:effectLst>
              <a:innerShdw blurRad="114300">
                <a:schemeClr val="accent1">
                  <a:tint val="58000"/>
                </a:schemeClr>
              </a:inn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(Sheet1!$A$68,Sheet1!$A$70,Sheet1!$A$72)</c:f>
              <c:strCache>
                <c:ptCount val="3"/>
                <c:pt idx="0">
                  <c:v>Business Profits</c:v>
                </c:pt>
                <c:pt idx="1">
                  <c:v>Employment Income</c:v>
                </c:pt>
                <c:pt idx="2">
                  <c:v>Total Income</c:v>
                </c:pt>
              </c:strCache>
            </c:strRef>
          </c:cat>
          <c:val>
            <c:numRef>
              <c:f>(Sheet1!$B$68,Sheet1!$B$70,Sheet1!$B$72)</c:f>
              <c:numCache>
                <c:formatCode>0</c:formatCode>
                <c:ptCount val="3"/>
                <c:pt idx="0">
                  <c:v>472.81</c:v>
                </c:pt>
                <c:pt idx="1">
                  <c:v>971.03</c:v>
                </c:pt>
                <c:pt idx="2">
                  <c:v>1642.12</c:v>
                </c:pt>
              </c:numCache>
            </c:numRef>
          </c:val>
          <c:extLst xmlns:c16r2="http://schemas.microsoft.com/office/drawing/2015/06/chart">
            <c:ext xmlns:c16="http://schemas.microsoft.com/office/drawing/2014/chart" uri="{C3380CC4-5D6E-409C-BE32-E72D297353CC}">
              <c16:uniqueId val="{00000000-919E-414B-9560-D332C655495A}"/>
            </c:ext>
          </c:extLst>
        </c:ser>
        <c:ser>
          <c:idx val="1"/>
          <c:order val="1"/>
          <c:tx>
            <c:strRef>
              <c:f>Sheet1!$D$66</c:f>
              <c:strCache>
                <c:ptCount val="1"/>
                <c:pt idx="0">
                  <c:v>Loan</c:v>
                </c:pt>
              </c:strCache>
            </c:strRef>
          </c:tx>
          <c:spPr>
            <a:pattFill prst="narHorz">
              <a:fgClr>
                <a:schemeClr val="accent1">
                  <a:tint val="86000"/>
                </a:schemeClr>
              </a:fgClr>
              <a:bgClr>
                <a:schemeClr val="accent1">
                  <a:tint val="86000"/>
                  <a:lumMod val="20000"/>
                  <a:lumOff val="80000"/>
                </a:schemeClr>
              </a:bgClr>
            </a:pattFill>
            <a:ln>
              <a:noFill/>
            </a:ln>
            <a:effectLst>
              <a:innerShdw blurRad="114300">
                <a:schemeClr val="accent1">
                  <a:tint val="86000"/>
                </a:schemeClr>
              </a:innerShdw>
            </a:effectLst>
          </c:spPr>
          <c:invertIfNegative val="0"/>
          <c:dLbls>
            <c:dLbl>
              <c:idx val="0"/>
              <c:layout>
                <c:manualLayout>
                  <c:x val="0"/>
                  <c:y val="-5.0925925925925902E-2"/>
                </c:manualLayout>
              </c:layout>
              <c:tx>
                <c:rich>
                  <a:bodyPr/>
                  <a:lstStyle/>
                  <a:p>
                    <a:fld id="{5481FFE2-8DAE-4F42-88CA-E91735B6A43B}"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19E-414B-9560-D332C655495A}"/>
                </c:ext>
                <c:ext xmlns:c15="http://schemas.microsoft.com/office/drawing/2012/chart" uri="{CE6537A1-D6FC-4f65-9D91-7224C49458BB}">
                  <c15:dlblFieldTable/>
                  <c15:showDataLabelsRange val="0"/>
                </c:ext>
              </c:extLst>
            </c:dLbl>
            <c:dLbl>
              <c:idx val="1"/>
              <c:layout>
                <c:manualLayout>
                  <c:x val="-1.39421707301142E-2"/>
                  <c:y val="-6.06003037895316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19E-414B-9560-D332C655495A}"/>
                </c:ext>
                <c:ext xmlns:c15="http://schemas.microsoft.com/office/drawing/2012/chart" uri="{CE6537A1-D6FC-4f65-9D91-7224C49458BB}"/>
              </c:extLst>
            </c:dLbl>
            <c:dLbl>
              <c:idx val="2"/>
              <c:layout>
                <c:manualLayout>
                  <c:x val="-3.34732810486165E-2"/>
                  <c:y val="-4.1534308211473601E-2"/>
                </c:manualLayout>
              </c:layout>
              <c:tx>
                <c:rich>
                  <a:bodyPr/>
                  <a:lstStyle/>
                  <a:p>
                    <a:fld id="{B20007F1-3C8C-423A-B359-021CB82F55AA}" type="VALUE">
                      <a:rPr lang="en-US"/>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19E-414B-9560-D332C655495A}"/>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(Sheet1!$D$69,Sheet1!$D$71,Sheet1!$D$73)</c:f>
                <c:numCache>
                  <c:formatCode>General</c:formatCode>
                  <c:ptCount val="3"/>
                  <c:pt idx="0">
                    <c:v>173.89717408000001</c:v>
                  </c:pt>
                  <c:pt idx="1">
                    <c:v>181.7543574</c:v>
                  </c:pt>
                  <c:pt idx="2">
                    <c:v>215.6</c:v>
                  </c:pt>
                </c:numCache>
              </c:numRef>
            </c:plus>
            <c:minus>
              <c:numRef>
                <c:f>(Sheet1!$D$69,Sheet1!$D$71,Sheet1!$D$73)</c:f>
                <c:numCache>
                  <c:formatCode>General</c:formatCode>
                  <c:ptCount val="3"/>
                  <c:pt idx="0">
                    <c:v>173.89717408000001</c:v>
                  </c:pt>
                  <c:pt idx="1">
                    <c:v>181.7543574</c:v>
                  </c:pt>
                  <c:pt idx="2">
                    <c:v>215.6</c:v>
                  </c:pt>
                </c:numCache>
              </c:numRef>
            </c:minus>
            <c:spPr>
              <a:noFill/>
              <a:ln w="9525">
                <a:solidFill>
                  <a:schemeClr val="tx1">
                    <a:lumMod val="50000"/>
                    <a:lumOff val="50000"/>
                  </a:schemeClr>
                </a:solidFill>
                <a:round/>
              </a:ln>
              <a:effectLst/>
            </c:spPr>
          </c:errBars>
          <c:cat>
            <c:strRef>
              <c:f>(Sheet1!$A$68,Sheet1!$A$70,Sheet1!$A$72)</c:f>
              <c:strCache>
                <c:ptCount val="3"/>
                <c:pt idx="0">
                  <c:v>Business Profits</c:v>
                </c:pt>
                <c:pt idx="1">
                  <c:v>Employment Income</c:v>
                </c:pt>
                <c:pt idx="2">
                  <c:v>Total Income</c:v>
                </c:pt>
              </c:strCache>
            </c:strRef>
          </c:cat>
          <c:val>
            <c:numRef>
              <c:f>(Sheet1!$D$68,Sheet1!$D$70,Sheet1!$D$72)</c:f>
              <c:numCache>
                <c:formatCode>0</c:formatCode>
                <c:ptCount val="3"/>
                <c:pt idx="0">
                  <c:v>642.8099999999996</c:v>
                </c:pt>
                <c:pt idx="1">
                  <c:v>882.42999999999972</c:v>
                </c:pt>
                <c:pt idx="2">
                  <c:v>1744.12</c:v>
                </c:pt>
              </c:numCache>
            </c:numRef>
          </c:val>
          <c:extLst xmlns:c16r2="http://schemas.microsoft.com/office/drawing/2015/06/chart">
            <c:ext xmlns:c16="http://schemas.microsoft.com/office/drawing/2014/chart" uri="{C3380CC4-5D6E-409C-BE32-E72D297353CC}">
              <c16:uniqueId val="{00000004-919E-414B-9560-D332C655495A}"/>
            </c:ext>
          </c:extLst>
        </c:ser>
        <c:ser>
          <c:idx val="2"/>
          <c:order val="2"/>
          <c:tx>
            <c:strRef>
              <c:f>Sheet1!$F$66</c:f>
              <c:strCache>
                <c:ptCount val="1"/>
                <c:pt idx="0">
                  <c:v>In-Kind Grant</c:v>
                </c:pt>
              </c:strCache>
            </c:strRef>
          </c:tx>
          <c:spPr>
            <a:pattFill prst="narHorz">
              <a:fgClr>
                <a:schemeClr val="accent1">
                  <a:shade val="86000"/>
                </a:schemeClr>
              </a:fgClr>
              <a:bgClr>
                <a:schemeClr val="accent1">
                  <a:shade val="86000"/>
                  <a:lumMod val="20000"/>
                  <a:lumOff val="80000"/>
                </a:schemeClr>
              </a:bgClr>
            </a:pattFill>
            <a:ln>
              <a:noFill/>
            </a:ln>
            <a:effectLst>
              <a:innerShdw blurRad="114300">
                <a:schemeClr val="accent1">
                  <a:shade val="86000"/>
                </a:schemeClr>
              </a:innerShdw>
            </a:effectLst>
          </c:spPr>
          <c:invertIfNegative val="0"/>
          <c:dLbls>
            <c:dLbl>
              <c:idx val="0"/>
              <c:layout>
                <c:manualLayout>
                  <c:x val="0"/>
                  <c:y val="-5.5190703324731902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19E-414B-9560-D332C655495A}"/>
                </c:ext>
                <c:ext xmlns:c15="http://schemas.microsoft.com/office/drawing/2012/chart" uri="{CE6537A1-D6FC-4f65-9D91-7224C49458BB}"/>
              </c:extLst>
            </c:dLbl>
            <c:dLbl>
              <c:idx val="1"/>
              <c:layout>
                <c:manualLayout>
                  <c:x val="2.3236951216856101E-3"/>
                  <c:y val="-6.985945261658539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19E-414B-9560-D332C655495A}"/>
                </c:ext>
                <c:ext xmlns:c15="http://schemas.microsoft.com/office/drawing/2012/chart" uri="{CE6537A1-D6FC-4f65-9D91-7224C49458BB}"/>
              </c:extLst>
            </c:dLbl>
            <c:dLbl>
              <c:idx val="2"/>
              <c:layout>
                <c:manualLayout>
                  <c:x val="6.4724919093849601E-3"/>
                  <c:y val="-6.9444444444444503E-2"/>
                </c:manualLayout>
              </c:layout>
              <c:tx>
                <c:rich>
                  <a:bodyPr/>
                  <a:lstStyle/>
                  <a:p>
                    <a:fld id="{2E50394F-AB29-4D9A-BC7C-7B29BFCD108D}" type="VALUE">
                      <a:rPr lang="en-US"/>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19E-414B-9560-D332C655495A}"/>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(Sheet1!$F$69,Sheet1!$F$71,Sheet1!$F$73)</c:f>
                <c:numCache>
                  <c:formatCode>General</c:formatCode>
                  <c:ptCount val="3"/>
                  <c:pt idx="0">
                    <c:v>181.7543574</c:v>
                  </c:pt>
                  <c:pt idx="1">
                    <c:v>190.03403832000001</c:v>
                  </c:pt>
                  <c:pt idx="2">
                    <c:v>196</c:v>
                  </c:pt>
                </c:numCache>
              </c:numRef>
            </c:plus>
            <c:minus>
              <c:numRef>
                <c:f>(Sheet1!$F$69,Sheet1!$F$71,Sheet1!$F$73)</c:f>
                <c:numCache>
                  <c:formatCode>General</c:formatCode>
                  <c:ptCount val="3"/>
                  <c:pt idx="0">
                    <c:v>181.7543574</c:v>
                  </c:pt>
                  <c:pt idx="1">
                    <c:v>190.03403832000001</c:v>
                  </c:pt>
                  <c:pt idx="2">
                    <c:v>196</c:v>
                  </c:pt>
                </c:numCache>
              </c:numRef>
            </c:minus>
            <c:spPr>
              <a:noFill/>
              <a:ln w="9525">
                <a:solidFill>
                  <a:schemeClr val="tx1">
                    <a:lumMod val="50000"/>
                    <a:lumOff val="50000"/>
                  </a:schemeClr>
                </a:solidFill>
                <a:round/>
              </a:ln>
              <a:effectLst/>
            </c:spPr>
          </c:errBars>
          <c:cat>
            <c:strRef>
              <c:f>(Sheet1!$A$68,Sheet1!$A$70,Sheet1!$A$72)</c:f>
              <c:strCache>
                <c:ptCount val="3"/>
                <c:pt idx="0">
                  <c:v>Business Profits</c:v>
                </c:pt>
                <c:pt idx="1">
                  <c:v>Employment Income</c:v>
                </c:pt>
                <c:pt idx="2">
                  <c:v>Total Income</c:v>
                </c:pt>
              </c:strCache>
            </c:strRef>
          </c:cat>
          <c:val>
            <c:numRef>
              <c:f>(Sheet1!$F$68,Sheet1!$F$70,Sheet1!$F$72)</c:f>
              <c:numCache>
                <c:formatCode>0</c:formatCode>
                <c:ptCount val="3"/>
                <c:pt idx="0">
                  <c:v>541.31609199999968</c:v>
                </c:pt>
                <c:pt idx="1">
                  <c:v>920.23</c:v>
                </c:pt>
                <c:pt idx="2">
                  <c:v>1677.5853480000001</c:v>
                </c:pt>
              </c:numCache>
            </c:numRef>
          </c:val>
          <c:extLst xmlns:c16r2="http://schemas.microsoft.com/office/drawing/2015/06/chart">
            <c:ext xmlns:c16="http://schemas.microsoft.com/office/drawing/2014/chart" uri="{C3380CC4-5D6E-409C-BE32-E72D297353CC}">
              <c16:uniqueId val="{00000008-919E-414B-9560-D332C655495A}"/>
            </c:ext>
          </c:extLst>
        </c:ser>
        <c:ser>
          <c:idx val="3"/>
          <c:order val="3"/>
          <c:tx>
            <c:strRef>
              <c:f>Sheet1!$H$66</c:f>
              <c:strCache>
                <c:ptCount val="1"/>
                <c:pt idx="0">
                  <c:v>Cash Grant</c:v>
                </c:pt>
              </c:strCache>
            </c:strRef>
          </c:tx>
          <c:spPr>
            <a:pattFill prst="narHorz">
              <a:fgClr>
                <a:schemeClr val="accent1">
                  <a:shade val="58000"/>
                </a:schemeClr>
              </a:fgClr>
              <a:bgClr>
                <a:schemeClr val="accent1">
                  <a:shade val="58000"/>
                  <a:lumMod val="20000"/>
                  <a:lumOff val="80000"/>
                </a:schemeClr>
              </a:bgClr>
            </a:pattFill>
            <a:ln>
              <a:noFill/>
            </a:ln>
            <a:effectLst>
              <a:innerShdw blurRad="114300">
                <a:schemeClr val="accent1">
                  <a:shade val="58000"/>
                </a:schemeClr>
              </a:innerShdw>
            </a:effectLst>
          </c:spPr>
          <c:invertIfNegative val="0"/>
          <c:dLbls>
            <c:dLbl>
              <c:idx val="0"/>
              <c:layout>
                <c:manualLayout>
                  <c:x val="3.2531731703599701E-2"/>
                  <c:y val="-2.27331005359338E-2"/>
                </c:manualLayout>
              </c:layout>
              <c:tx>
                <c:rich>
                  <a:bodyPr/>
                  <a:lstStyle/>
                  <a:p>
                    <a:fld id="{1E5D1544-4DD8-45B8-BE30-4364565E03BB}" type="VALUE">
                      <a:rPr lang="en-US"/>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19E-414B-9560-D332C655495A}"/>
                </c:ext>
                <c:ext xmlns:c15="http://schemas.microsoft.com/office/drawing/2012/chart" uri="{CE6537A1-D6FC-4f65-9D91-7224C49458BB}">
                  <c15:dlblFieldTable/>
                  <c15:showDataLabelsRange val="0"/>
                </c:ext>
              </c:extLst>
            </c:dLbl>
            <c:dLbl>
              <c:idx val="1"/>
              <c:layout>
                <c:manualLayout>
                  <c:x val="2.55606463385426E-2"/>
                  <c:y val="-3.7816940824082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19E-414B-9560-D332C655495A}"/>
                </c:ext>
                <c:ext xmlns:c15="http://schemas.microsoft.com/office/drawing/2012/chart" uri="{CE6537A1-D6FC-4f65-9D91-7224C49458BB}"/>
              </c:extLst>
            </c:dLbl>
            <c:dLbl>
              <c:idx val="2"/>
              <c:layout>
                <c:manualLayout>
                  <c:x val="5.0124116424078401E-2"/>
                  <c:y val="-2.0443391299829101E-2"/>
                </c:manualLayout>
              </c:layout>
              <c:tx>
                <c:rich>
                  <a:bodyPr/>
                  <a:lstStyle/>
                  <a:p>
                    <a:fld id="{93C04643-D2E4-4B10-84B7-857F5677D62C}" type="VALUE">
                      <a:rPr lang="en-US"/>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19E-414B-9560-D332C655495A}"/>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(Sheet1!$H$69,Sheet1!$H$71,Sheet1!$H$73)</c:f>
                <c:numCache>
                  <c:formatCode>General</c:formatCode>
                  <c:ptCount val="3"/>
                  <c:pt idx="0">
                    <c:v>178.60901604</c:v>
                  </c:pt>
                  <c:pt idx="1">
                    <c:v>158.97850276</c:v>
                  </c:pt>
                  <c:pt idx="2">
                    <c:v>153.43242992</c:v>
                  </c:pt>
                </c:numCache>
              </c:numRef>
            </c:plus>
            <c:minus>
              <c:numRef>
                <c:f>(Sheet1!$H$69,Sheet1!$H$71,Sheet1!$H$73)</c:f>
                <c:numCache>
                  <c:formatCode>General</c:formatCode>
                  <c:ptCount val="3"/>
                  <c:pt idx="0">
                    <c:v>178.60901604</c:v>
                  </c:pt>
                  <c:pt idx="1">
                    <c:v>158.97850276</c:v>
                  </c:pt>
                  <c:pt idx="2">
                    <c:v>153.43242992</c:v>
                  </c:pt>
                </c:numCache>
              </c:numRef>
            </c:minus>
            <c:spPr>
              <a:noFill/>
              <a:ln w="9525">
                <a:solidFill>
                  <a:schemeClr val="tx1">
                    <a:lumMod val="50000"/>
                    <a:lumOff val="50000"/>
                  </a:schemeClr>
                </a:solidFill>
                <a:round/>
              </a:ln>
              <a:effectLst/>
            </c:spPr>
          </c:errBars>
          <c:cat>
            <c:strRef>
              <c:f>(Sheet1!$A$68,Sheet1!$A$70,Sheet1!$A$72)</c:f>
              <c:strCache>
                <c:ptCount val="3"/>
                <c:pt idx="0">
                  <c:v>Business Profits</c:v>
                </c:pt>
                <c:pt idx="1">
                  <c:v>Employment Income</c:v>
                </c:pt>
                <c:pt idx="2">
                  <c:v>Total Income</c:v>
                </c:pt>
              </c:strCache>
            </c:strRef>
          </c:cat>
          <c:val>
            <c:numRef>
              <c:f>(Sheet1!$H$68,Sheet1!$H$70,Sheet1!$H$72)</c:f>
              <c:numCache>
                <c:formatCode>0</c:formatCode>
                <c:ptCount val="3"/>
                <c:pt idx="0">
                  <c:v>559.95977600000003</c:v>
                </c:pt>
                <c:pt idx="1">
                  <c:v>894.03</c:v>
                </c:pt>
                <c:pt idx="2">
                  <c:v>1674.275864</c:v>
                </c:pt>
              </c:numCache>
            </c:numRef>
          </c:val>
          <c:extLst xmlns:c16r2="http://schemas.microsoft.com/office/drawing/2015/06/chart">
            <c:ext xmlns:c16="http://schemas.microsoft.com/office/drawing/2014/chart" uri="{C3380CC4-5D6E-409C-BE32-E72D297353CC}">
              <c16:uniqueId val="{0000000C-919E-414B-9560-D332C655495A}"/>
            </c:ext>
          </c:extLst>
        </c:ser>
        <c:dLbls>
          <c:dLblPos val="outEnd"/>
          <c:showLegendKey val="0"/>
          <c:showVal val="1"/>
          <c:showCatName val="0"/>
          <c:showSerName val="0"/>
          <c:showPercent val="0"/>
          <c:showBubbleSize val="0"/>
        </c:dLbls>
        <c:gapWidth val="164"/>
        <c:overlap val="-22"/>
        <c:axId val="244650368"/>
        <c:axId val="244650928"/>
      </c:barChart>
      <c:catAx>
        <c:axId val="24465036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244650928"/>
        <c:crosses val="autoZero"/>
        <c:auto val="1"/>
        <c:lblAlgn val="ctr"/>
        <c:lblOffset val="100"/>
        <c:noMultiLvlLbl val="0"/>
      </c:catAx>
      <c:valAx>
        <c:axId val="244650928"/>
        <c:scaling>
          <c:orientation val="minMax"/>
          <c:max val="2000"/>
          <c:min val="0"/>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244650368"/>
        <c:crosses val="autoZero"/>
        <c:crossBetween val="between"/>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Century Gothic" panose="020B0502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smtClean="0"/>
              <a:t>Women</a:t>
            </a:r>
            <a:endParaRPr lang="en-US" dirty="0"/>
          </a:p>
        </c:rich>
      </c:tx>
      <c:overlay val="0"/>
      <c:spPr>
        <a:noFill/>
        <a:ln>
          <a:noFill/>
        </a:ln>
        <a:effectLst/>
      </c:spPr>
    </c:title>
    <c:autoTitleDeleted val="0"/>
    <c:plotArea>
      <c:layout/>
      <c:barChart>
        <c:barDir val="col"/>
        <c:grouping val="clustered"/>
        <c:varyColors val="0"/>
        <c:ser>
          <c:idx val="0"/>
          <c:order val="0"/>
          <c:tx>
            <c:strRef>
              <c:f>Sheet1!$D$1</c:f>
              <c:strCache>
                <c:ptCount val="1"/>
                <c:pt idx="0">
                  <c:v>Control Group</c:v>
                </c:pt>
              </c:strCache>
            </c:strRef>
          </c:tx>
          <c:spPr>
            <a:pattFill prst="narHorz">
              <a:fgClr>
                <a:schemeClr val="accent2">
                  <a:tint val="58000"/>
                </a:schemeClr>
              </a:fgClr>
              <a:bgClr>
                <a:schemeClr val="accent2">
                  <a:tint val="58000"/>
                  <a:lumMod val="20000"/>
                  <a:lumOff val="80000"/>
                </a:schemeClr>
              </a:bgClr>
            </a:pattFill>
            <a:ln>
              <a:noFill/>
            </a:ln>
            <a:effectLst>
              <a:innerShdw blurRad="114300">
                <a:schemeClr val="accent2">
                  <a:tint val="58000"/>
                </a:schemeClr>
              </a:inn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(Sheet1!$B$3,Sheet1!$B$7)</c:f>
              <c:strCache>
                <c:ptCount val="1"/>
                <c:pt idx="0">
                  <c:v>Has a Business</c:v>
                </c:pt>
              </c:strCache>
              <c:extLst xmlns:c16r2="http://schemas.microsoft.com/office/drawing/2015/06/chart"/>
            </c:strRef>
          </c:cat>
          <c:val>
            <c:numRef>
              <c:f>(Sheet1!$D$34,Sheet1!$D$36)</c:f>
              <c:numCache>
                <c:formatCode>0%</c:formatCode>
                <c:ptCount val="1"/>
                <c:pt idx="0">
                  <c:v>0.15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F44A-4CB4-80FD-8E103925C223}"/>
            </c:ext>
          </c:extLst>
        </c:ser>
        <c:ser>
          <c:idx val="1"/>
          <c:order val="1"/>
          <c:tx>
            <c:strRef>
              <c:f>Sheet1!$F$1</c:f>
              <c:strCache>
                <c:ptCount val="1"/>
                <c:pt idx="0">
                  <c:v>Loan</c:v>
                </c:pt>
              </c:strCache>
            </c:strRef>
          </c:tx>
          <c:spPr>
            <a:pattFill prst="narHorz">
              <a:fgClr>
                <a:schemeClr val="accent2">
                  <a:tint val="86000"/>
                </a:schemeClr>
              </a:fgClr>
              <a:bgClr>
                <a:schemeClr val="accent2">
                  <a:tint val="86000"/>
                  <a:lumMod val="20000"/>
                  <a:lumOff val="80000"/>
                </a:schemeClr>
              </a:bgClr>
            </a:pattFill>
            <a:ln>
              <a:noFill/>
            </a:ln>
            <a:effectLst>
              <a:innerShdw blurRad="114300">
                <a:schemeClr val="accent2">
                  <a:tint val="86000"/>
                </a:schemeClr>
              </a:innerShdw>
            </a:effectLst>
          </c:spPr>
          <c:invertIfNegative val="0"/>
          <c:dLbls>
            <c:dLbl>
              <c:idx val="0"/>
              <c:layout>
                <c:manualLayout>
                  <c:x val="0"/>
                  <c:y val="-9.7222222222222196E-2"/>
                </c:manualLayout>
              </c:layout>
              <c:tx>
                <c:rich>
                  <a:bodyPr/>
                  <a:lstStyle/>
                  <a:p>
                    <a:fld id="{3DFB2DEE-E86D-4A8C-915C-24DAA969A866}"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44A-4CB4-80FD-8E103925C223}"/>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(Sheet1!$F$35,Sheet1!$F$37)</c:f>
                <c:numCache>
                  <c:formatCode>General</c:formatCode>
                  <c:ptCount val="1"/>
                  <c:pt idx="0">
                    <c:v>5.483296E-2</c:v>
                  </c:pt>
                </c:numCache>
                <c:extLst xmlns:c16r2="http://schemas.microsoft.com/office/drawing/2015/06/chart"/>
              </c:numRef>
            </c:plus>
            <c:minus>
              <c:numRef>
                <c:f>(Sheet1!$F$35,Sheet1!$F$37)</c:f>
                <c:numCache>
                  <c:formatCode>General</c:formatCode>
                  <c:ptCount val="1"/>
                  <c:pt idx="0">
                    <c:v>5.483296E-2</c:v>
                  </c:pt>
                </c:numCache>
                <c:extLst xmlns:c16r2="http://schemas.microsoft.com/office/drawing/2015/06/chart"/>
              </c:numRef>
            </c:minus>
            <c:spPr>
              <a:noFill/>
              <a:ln w="9525">
                <a:solidFill>
                  <a:schemeClr val="tx1">
                    <a:lumMod val="50000"/>
                    <a:lumOff val="50000"/>
                  </a:schemeClr>
                </a:solidFill>
                <a:round/>
              </a:ln>
              <a:effectLst/>
            </c:spPr>
          </c:errBars>
          <c:cat>
            <c:strRef>
              <c:f>(Sheet1!$B$3,Sheet1!$B$7)</c:f>
              <c:strCache>
                <c:ptCount val="1"/>
                <c:pt idx="0">
                  <c:v>Has a Business</c:v>
                </c:pt>
              </c:strCache>
              <c:extLst xmlns:c16r2="http://schemas.microsoft.com/office/drawing/2015/06/chart"/>
            </c:strRef>
          </c:cat>
          <c:val>
            <c:numRef>
              <c:f>(Sheet1!$F$34,Sheet1!$F$36)</c:f>
              <c:numCache>
                <c:formatCode>0%</c:formatCode>
                <c:ptCount val="1"/>
                <c:pt idx="0">
                  <c:v>0.28748499999999999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F44A-4CB4-80FD-8E103925C223}"/>
            </c:ext>
          </c:extLst>
        </c:ser>
        <c:ser>
          <c:idx val="2"/>
          <c:order val="2"/>
          <c:tx>
            <c:strRef>
              <c:f>Sheet1!$H$1</c:f>
              <c:strCache>
                <c:ptCount val="1"/>
                <c:pt idx="0">
                  <c:v>In-Kind Grant</c:v>
                </c:pt>
              </c:strCache>
            </c:strRef>
          </c:tx>
          <c:spPr>
            <a:pattFill prst="narHorz">
              <a:fgClr>
                <a:schemeClr val="accent2">
                  <a:shade val="86000"/>
                </a:schemeClr>
              </a:fgClr>
              <a:bgClr>
                <a:schemeClr val="accent2">
                  <a:shade val="86000"/>
                  <a:lumMod val="20000"/>
                  <a:lumOff val="80000"/>
                </a:schemeClr>
              </a:bgClr>
            </a:pattFill>
            <a:ln>
              <a:noFill/>
            </a:ln>
            <a:effectLst>
              <a:innerShdw blurRad="114300">
                <a:schemeClr val="accent2">
                  <a:shade val="86000"/>
                </a:schemeClr>
              </a:innerShdw>
            </a:effectLst>
          </c:spPr>
          <c:invertIfNegative val="0"/>
          <c:dLbls>
            <c:dLbl>
              <c:idx val="0"/>
              <c:layout>
                <c:manualLayout>
                  <c:x val="2.4999949981183701E-2"/>
                  <c:y val="-8.6986418256819395E-2"/>
                </c:manualLayout>
              </c:layout>
              <c:tx>
                <c:rich>
                  <a:bodyPr/>
                  <a:lstStyle/>
                  <a:p>
                    <a:fld id="{AA6BC295-B6A6-4787-863F-CE8659008D9D}"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44A-4CB4-80FD-8E103925C223}"/>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(Sheet1!$H$35,Sheet1!$H$37)</c:f>
                <c:numCache>
                  <c:formatCode>General</c:formatCode>
                  <c:ptCount val="1"/>
                  <c:pt idx="0">
                    <c:v>6.7933599999999997E-2</c:v>
                  </c:pt>
                </c:numCache>
                <c:extLst xmlns:c16r2="http://schemas.microsoft.com/office/drawing/2015/06/chart"/>
              </c:numRef>
            </c:plus>
            <c:minus>
              <c:numRef>
                <c:f>(Sheet1!$H$35,Sheet1!$H$37)</c:f>
                <c:numCache>
                  <c:formatCode>General</c:formatCode>
                  <c:ptCount val="1"/>
                  <c:pt idx="0">
                    <c:v>6.7933599999999997E-2</c:v>
                  </c:pt>
                </c:numCache>
                <c:extLst xmlns:c16r2="http://schemas.microsoft.com/office/drawing/2015/06/chart"/>
              </c:numRef>
            </c:minus>
            <c:spPr>
              <a:noFill/>
              <a:ln w="9525">
                <a:solidFill>
                  <a:schemeClr val="tx1">
                    <a:lumMod val="50000"/>
                    <a:lumOff val="50000"/>
                  </a:schemeClr>
                </a:solidFill>
                <a:round/>
              </a:ln>
              <a:effectLst/>
            </c:spPr>
          </c:errBars>
          <c:cat>
            <c:strRef>
              <c:f>(Sheet1!$B$3,Sheet1!$B$7)</c:f>
              <c:strCache>
                <c:ptCount val="1"/>
                <c:pt idx="0">
                  <c:v>Has a Business</c:v>
                </c:pt>
              </c:strCache>
              <c:extLst xmlns:c16r2="http://schemas.microsoft.com/office/drawing/2015/06/chart"/>
            </c:strRef>
          </c:cat>
          <c:val>
            <c:numRef>
              <c:f>(Sheet1!$H$34,Sheet1!$H$36)</c:f>
              <c:numCache>
                <c:formatCode>0%</c:formatCode>
                <c:ptCount val="1"/>
                <c:pt idx="0">
                  <c:v>0.387019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F44A-4CB4-80FD-8E103925C223}"/>
            </c:ext>
          </c:extLst>
        </c:ser>
        <c:ser>
          <c:idx val="3"/>
          <c:order val="3"/>
          <c:tx>
            <c:strRef>
              <c:f>Sheet1!$J$1</c:f>
              <c:strCache>
                <c:ptCount val="1"/>
                <c:pt idx="0">
                  <c:v>Cash Grant</c:v>
                </c:pt>
              </c:strCache>
            </c:strRef>
          </c:tx>
          <c:spPr>
            <a:pattFill prst="narHorz">
              <a:fgClr>
                <a:schemeClr val="accent2">
                  <a:shade val="58000"/>
                </a:schemeClr>
              </a:fgClr>
              <a:bgClr>
                <a:schemeClr val="accent2">
                  <a:shade val="58000"/>
                  <a:lumMod val="20000"/>
                  <a:lumOff val="80000"/>
                </a:schemeClr>
              </a:bgClr>
            </a:pattFill>
            <a:ln>
              <a:noFill/>
            </a:ln>
            <a:effectLst>
              <a:innerShdw blurRad="114300">
                <a:schemeClr val="accent2">
                  <a:shade val="58000"/>
                </a:schemeClr>
              </a:innerShdw>
            </a:effectLst>
          </c:spPr>
          <c:invertIfNegative val="0"/>
          <c:dLbls>
            <c:dLbl>
              <c:idx val="0"/>
              <c:layout>
                <c:manualLayout>
                  <c:x val="5.5555555555555003E-3"/>
                  <c:y val="-8.7962962962963007E-2"/>
                </c:manualLayout>
              </c:layout>
              <c:tx>
                <c:rich>
                  <a:bodyPr/>
                  <a:lstStyle/>
                  <a:p>
                    <a:fld id="{E40B65ED-6507-4D3E-8100-30B198B92F8A}"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44A-4CB4-80FD-8E103925C223}"/>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(Sheet1!$J$35,Sheet1!$J$37)</c:f>
                <c:numCache>
                  <c:formatCode>General</c:formatCode>
                  <c:ptCount val="1"/>
                  <c:pt idx="0">
                    <c:v>6.8878320000000007E-2</c:v>
                  </c:pt>
                </c:numCache>
                <c:extLst xmlns:c16r2="http://schemas.microsoft.com/office/drawing/2015/06/chart"/>
              </c:numRef>
            </c:plus>
            <c:minus>
              <c:numRef>
                <c:f>(Sheet1!$J$35,Sheet1!$J$37)</c:f>
                <c:numCache>
                  <c:formatCode>General</c:formatCode>
                  <c:ptCount val="1"/>
                  <c:pt idx="0">
                    <c:v>6.8878320000000007E-2</c:v>
                  </c:pt>
                </c:numCache>
                <c:extLst xmlns:c16r2="http://schemas.microsoft.com/office/drawing/2015/06/chart"/>
              </c:numRef>
            </c:minus>
            <c:spPr>
              <a:noFill/>
              <a:ln w="9525">
                <a:solidFill>
                  <a:schemeClr val="tx1">
                    <a:lumMod val="50000"/>
                    <a:lumOff val="50000"/>
                  </a:schemeClr>
                </a:solidFill>
                <a:round/>
              </a:ln>
              <a:effectLst/>
            </c:spPr>
          </c:errBars>
          <c:cat>
            <c:strRef>
              <c:f>(Sheet1!$B$3,Sheet1!$B$7)</c:f>
              <c:strCache>
                <c:ptCount val="1"/>
                <c:pt idx="0">
                  <c:v>Has a Business</c:v>
                </c:pt>
              </c:strCache>
              <c:extLst xmlns:c16r2="http://schemas.microsoft.com/office/drawing/2015/06/chart"/>
            </c:strRef>
          </c:cat>
          <c:val>
            <c:numRef>
              <c:f>(Sheet1!$J$34,Sheet1!$J$36)</c:f>
              <c:numCache>
                <c:formatCode>0%</c:formatCode>
                <c:ptCount val="1"/>
                <c:pt idx="0">
                  <c:v>0.36720900000000001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6-F44A-4CB4-80FD-8E103925C223}"/>
            </c:ext>
          </c:extLst>
        </c:ser>
        <c:dLbls>
          <c:dLblPos val="outEnd"/>
          <c:showLegendKey val="0"/>
          <c:showVal val="1"/>
          <c:showCatName val="0"/>
          <c:showSerName val="0"/>
          <c:showPercent val="0"/>
          <c:showBubbleSize val="0"/>
        </c:dLbls>
        <c:gapWidth val="164"/>
        <c:overlap val="-22"/>
        <c:axId val="244965488"/>
        <c:axId val="244966048"/>
      </c:barChart>
      <c:catAx>
        <c:axId val="24496548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244966048"/>
        <c:crosses val="autoZero"/>
        <c:auto val="1"/>
        <c:lblAlgn val="ctr"/>
        <c:lblOffset val="100"/>
        <c:noMultiLvlLbl val="0"/>
      </c:catAx>
      <c:valAx>
        <c:axId val="244966048"/>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244965488"/>
        <c:crosses val="autoZero"/>
        <c:crossBetween val="between"/>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Century Gothic" panose="020B0502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smtClean="0"/>
              <a:t>Men</a:t>
            </a:r>
            <a:endParaRPr lang="en-US" dirty="0"/>
          </a:p>
        </c:rich>
      </c:tx>
      <c:overlay val="0"/>
      <c:spPr>
        <a:noFill/>
        <a:ln>
          <a:noFill/>
        </a:ln>
        <a:effectLst/>
      </c:spPr>
    </c:title>
    <c:autoTitleDeleted val="0"/>
    <c:plotArea>
      <c:layout/>
      <c:barChart>
        <c:barDir val="col"/>
        <c:grouping val="clustered"/>
        <c:varyColors val="0"/>
        <c:ser>
          <c:idx val="0"/>
          <c:order val="0"/>
          <c:tx>
            <c:strRef>
              <c:f>Sheet1!$D$1</c:f>
              <c:strCache>
                <c:ptCount val="1"/>
                <c:pt idx="0">
                  <c:v>Control Group</c:v>
                </c:pt>
              </c:strCache>
            </c:strRef>
          </c:tx>
          <c:spPr>
            <a:pattFill prst="narHorz">
              <a:fgClr>
                <a:schemeClr val="accent1">
                  <a:tint val="58000"/>
                </a:schemeClr>
              </a:fgClr>
              <a:bgClr>
                <a:schemeClr val="accent1">
                  <a:tint val="58000"/>
                  <a:lumMod val="20000"/>
                  <a:lumOff val="80000"/>
                </a:schemeClr>
              </a:bgClr>
            </a:pattFill>
            <a:ln>
              <a:noFill/>
            </a:ln>
            <a:effectLst>
              <a:innerShdw blurRad="114300">
                <a:schemeClr val="accent1">
                  <a:tint val="58000"/>
                </a:schemeClr>
              </a:inn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(Sheet1!$B$3,Sheet1!$B$7)</c:f>
              <c:strCache>
                <c:ptCount val="1"/>
                <c:pt idx="0">
                  <c:v>Has a Business</c:v>
                </c:pt>
              </c:strCache>
              <c:extLst xmlns:c16r2="http://schemas.microsoft.com/office/drawing/2015/06/chart"/>
            </c:strRef>
          </c:cat>
          <c:val>
            <c:numRef>
              <c:f>(Sheet1!$D$51,Sheet1!$D$53)</c:f>
              <c:numCache>
                <c:formatCode>0%</c:formatCode>
                <c:ptCount val="1"/>
                <c:pt idx="0">
                  <c:v>0.27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7577-4DE3-8C12-BB7DE510A913}"/>
            </c:ext>
          </c:extLst>
        </c:ser>
        <c:ser>
          <c:idx val="1"/>
          <c:order val="1"/>
          <c:tx>
            <c:strRef>
              <c:f>Sheet1!$F$1</c:f>
              <c:strCache>
                <c:ptCount val="1"/>
                <c:pt idx="0">
                  <c:v>Loan</c:v>
                </c:pt>
              </c:strCache>
            </c:strRef>
          </c:tx>
          <c:spPr>
            <a:pattFill prst="narHorz">
              <a:fgClr>
                <a:schemeClr val="accent1">
                  <a:tint val="86000"/>
                </a:schemeClr>
              </a:fgClr>
              <a:bgClr>
                <a:schemeClr val="accent1">
                  <a:tint val="86000"/>
                  <a:lumMod val="20000"/>
                  <a:lumOff val="80000"/>
                </a:schemeClr>
              </a:bgClr>
            </a:pattFill>
            <a:ln>
              <a:noFill/>
            </a:ln>
            <a:effectLst>
              <a:innerShdw blurRad="114300">
                <a:schemeClr val="accent1">
                  <a:tint val="86000"/>
                </a:schemeClr>
              </a:innerShdw>
            </a:effectLst>
          </c:spPr>
          <c:invertIfNegative val="0"/>
          <c:dLbls>
            <c:dLbl>
              <c:idx val="0"/>
              <c:layout>
                <c:manualLayout>
                  <c:x val="-0.05"/>
                  <c:y val="-9.1954022988506197E-3"/>
                </c:manualLayout>
              </c:layout>
              <c:tx>
                <c:rich>
                  <a:bodyPr/>
                  <a:lstStyle/>
                  <a:p>
                    <a:fld id="{098E0989-2859-4833-B98C-829AF70610F9}"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577-4DE3-8C12-BB7DE510A913}"/>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(Sheet1!$F$52,Sheet1!$F$54)</c:f>
                <c:numCache>
                  <c:formatCode>General</c:formatCode>
                  <c:ptCount val="1"/>
                  <c:pt idx="0">
                    <c:v>5.6150079999999998E-2</c:v>
                  </c:pt>
                </c:numCache>
                <c:extLst xmlns:c16r2="http://schemas.microsoft.com/office/drawing/2015/06/chart"/>
              </c:numRef>
            </c:plus>
            <c:minus>
              <c:numRef>
                <c:f>(Sheet1!$F$52,Sheet1!$F$54)</c:f>
                <c:numCache>
                  <c:formatCode>General</c:formatCode>
                  <c:ptCount val="1"/>
                  <c:pt idx="0">
                    <c:v>5.6150079999999998E-2</c:v>
                  </c:pt>
                </c:numCache>
                <c:extLst xmlns:c16r2="http://schemas.microsoft.com/office/drawing/2015/06/chart"/>
              </c:numRef>
            </c:minus>
            <c:spPr>
              <a:noFill/>
              <a:ln w="9525">
                <a:solidFill>
                  <a:schemeClr val="tx1">
                    <a:lumMod val="50000"/>
                    <a:lumOff val="50000"/>
                  </a:schemeClr>
                </a:solidFill>
                <a:round/>
              </a:ln>
              <a:effectLst/>
            </c:spPr>
          </c:errBars>
          <c:cat>
            <c:strRef>
              <c:f>(Sheet1!$B$3,Sheet1!$B$7)</c:f>
              <c:strCache>
                <c:ptCount val="1"/>
                <c:pt idx="0">
                  <c:v>Has a Business</c:v>
                </c:pt>
              </c:strCache>
              <c:extLst xmlns:c16r2="http://schemas.microsoft.com/office/drawing/2015/06/chart"/>
            </c:strRef>
          </c:cat>
          <c:val>
            <c:numRef>
              <c:f>(Sheet1!$F$51,Sheet1!$F$53)</c:f>
              <c:numCache>
                <c:formatCode>0%</c:formatCode>
                <c:ptCount val="1"/>
                <c:pt idx="0">
                  <c:v>0.40707399999999999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7577-4DE3-8C12-BB7DE510A913}"/>
            </c:ext>
          </c:extLst>
        </c:ser>
        <c:ser>
          <c:idx val="2"/>
          <c:order val="2"/>
          <c:tx>
            <c:strRef>
              <c:f>Sheet1!$H$1</c:f>
              <c:strCache>
                <c:ptCount val="1"/>
                <c:pt idx="0">
                  <c:v>In-Kind Grant</c:v>
                </c:pt>
              </c:strCache>
            </c:strRef>
          </c:tx>
          <c:spPr>
            <a:pattFill prst="narHorz">
              <a:fgClr>
                <a:schemeClr val="accent1">
                  <a:shade val="86000"/>
                </a:schemeClr>
              </a:fgClr>
              <a:bgClr>
                <a:schemeClr val="accent1">
                  <a:shade val="86000"/>
                  <a:lumMod val="20000"/>
                  <a:lumOff val="80000"/>
                </a:schemeClr>
              </a:bgClr>
            </a:pattFill>
            <a:ln>
              <a:noFill/>
            </a:ln>
            <a:effectLst>
              <a:innerShdw blurRad="114300">
                <a:schemeClr val="accent1">
                  <a:shade val="86000"/>
                </a:schemeClr>
              </a:innerShdw>
            </a:effectLst>
          </c:spPr>
          <c:invertIfNegative val="0"/>
          <c:dLbls>
            <c:dLbl>
              <c:idx val="0"/>
              <c:layout>
                <c:manualLayout>
                  <c:x val="-5.2777777777777903E-2"/>
                  <c:y val="0"/>
                </c:manualLayout>
              </c:layout>
              <c:tx>
                <c:rich>
                  <a:bodyPr/>
                  <a:lstStyle/>
                  <a:p>
                    <a:fld id="{EB7F59DF-557B-4127-B873-253BCBA9F7B4}"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577-4DE3-8C12-BB7DE510A913}"/>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(Sheet1!$H$52,Sheet1!$H$54)</c:f>
                <c:numCache>
                  <c:formatCode>General</c:formatCode>
                  <c:ptCount val="1"/>
                  <c:pt idx="0">
                    <c:v>9.0046319999999999E-2</c:v>
                  </c:pt>
                </c:numCache>
                <c:extLst xmlns:c16r2="http://schemas.microsoft.com/office/drawing/2015/06/chart"/>
              </c:numRef>
            </c:plus>
            <c:minus>
              <c:numRef>
                <c:f>(Sheet1!$H$52,Sheet1!$H$54)</c:f>
                <c:numCache>
                  <c:formatCode>General</c:formatCode>
                  <c:ptCount val="1"/>
                  <c:pt idx="0">
                    <c:v>9.0046319999999999E-2</c:v>
                  </c:pt>
                </c:numCache>
                <c:extLst xmlns:c16r2="http://schemas.microsoft.com/office/drawing/2015/06/chart"/>
              </c:numRef>
            </c:minus>
            <c:spPr>
              <a:noFill/>
              <a:ln w="9525">
                <a:solidFill>
                  <a:schemeClr val="tx1">
                    <a:lumMod val="50000"/>
                    <a:lumOff val="50000"/>
                  </a:schemeClr>
                </a:solidFill>
                <a:round/>
              </a:ln>
              <a:effectLst/>
            </c:spPr>
          </c:errBars>
          <c:cat>
            <c:strRef>
              <c:f>(Sheet1!$B$3,Sheet1!$B$7)</c:f>
              <c:strCache>
                <c:ptCount val="1"/>
                <c:pt idx="0">
                  <c:v>Has a Business</c:v>
                </c:pt>
              </c:strCache>
              <c:extLst xmlns:c16r2="http://schemas.microsoft.com/office/drawing/2015/06/chart"/>
            </c:strRef>
          </c:cat>
          <c:val>
            <c:numRef>
              <c:f>(Sheet1!$H$51,Sheet1!$H$53)</c:f>
              <c:numCache>
                <c:formatCode>0%</c:formatCode>
                <c:ptCount val="1"/>
                <c:pt idx="0">
                  <c:v>0.42107099999999997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7577-4DE3-8C12-BB7DE510A913}"/>
            </c:ext>
          </c:extLst>
        </c:ser>
        <c:ser>
          <c:idx val="3"/>
          <c:order val="3"/>
          <c:tx>
            <c:strRef>
              <c:f>Sheet1!$J$1</c:f>
              <c:strCache>
                <c:ptCount val="1"/>
                <c:pt idx="0">
                  <c:v>Cash Grant</c:v>
                </c:pt>
              </c:strCache>
            </c:strRef>
          </c:tx>
          <c:spPr>
            <a:pattFill prst="narHorz">
              <a:fgClr>
                <a:schemeClr val="accent1">
                  <a:shade val="58000"/>
                </a:schemeClr>
              </a:fgClr>
              <a:bgClr>
                <a:schemeClr val="accent1">
                  <a:shade val="58000"/>
                  <a:lumMod val="20000"/>
                  <a:lumOff val="80000"/>
                </a:schemeClr>
              </a:bgClr>
            </a:pattFill>
            <a:ln>
              <a:noFill/>
            </a:ln>
            <a:effectLst>
              <a:innerShdw blurRad="114300">
                <a:schemeClr val="accent1">
                  <a:shade val="58000"/>
                </a:schemeClr>
              </a:innerShdw>
            </a:effectLst>
          </c:spPr>
          <c:invertIfNegative val="0"/>
          <c:dLbls>
            <c:dLbl>
              <c:idx val="0"/>
              <c:layout>
                <c:manualLayout>
                  <c:x val="5.8333333333333202E-2"/>
                  <c:y val="-4.5977011494252899E-3"/>
                </c:manualLayout>
              </c:layout>
              <c:tx>
                <c:rich>
                  <a:bodyPr/>
                  <a:lstStyle/>
                  <a:p>
                    <a:fld id="{16E9DB6C-04D0-495D-ADB7-D841AE178045}"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577-4DE3-8C12-BB7DE510A913}"/>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(Sheet1!$J$52,Sheet1!$J$54)</c:f>
                <c:numCache>
                  <c:formatCode>General</c:formatCode>
                  <c:ptCount val="1"/>
                  <c:pt idx="0">
                    <c:v>6.5857959999999993E-2</c:v>
                  </c:pt>
                </c:numCache>
                <c:extLst xmlns:c16r2="http://schemas.microsoft.com/office/drawing/2015/06/chart"/>
              </c:numRef>
            </c:plus>
            <c:minus>
              <c:numRef>
                <c:f>(Sheet1!$J$52,Sheet1!$J$54)</c:f>
                <c:numCache>
                  <c:formatCode>General</c:formatCode>
                  <c:ptCount val="1"/>
                  <c:pt idx="0">
                    <c:v>6.5857959999999993E-2</c:v>
                  </c:pt>
                </c:numCache>
                <c:extLst xmlns:c16r2="http://schemas.microsoft.com/office/drawing/2015/06/chart"/>
              </c:numRef>
            </c:minus>
            <c:spPr>
              <a:noFill/>
              <a:ln w="9525">
                <a:solidFill>
                  <a:schemeClr val="tx1">
                    <a:lumMod val="50000"/>
                    <a:lumOff val="50000"/>
                  </a:schemeClr>
                </a:solidFill>
                <a:round/>
              </a:ln>
              <a:effectLst/>
            </c:spPr>
          </c:errBars>
          <c:cat>
            <c:strRef>
              <c:f>(Sheet1!$B$3,Sheet1!$B$7)</c:f>
              <c:strCache>
                <c:ptCount val="1"/>
                <c:pt idx="0">
                  <c:v>Has a Business</c:v>
                </c:pt>
              </c:strCache>
              <c:extLst xmlns:c16r2="http://schemas.microsoft.com/office/drawing/2015/06/chart"/>
            </c:strRef>
          </c:cat>
          <c:val>
            <c:numRef>
              <c:f>(Sheet1!$J$51,Sheet1!$J$53)</c:f>
              <c:numCache>
                <c:formatCode>0%</c:formatCode>
                <c:ptCount val="1"/>
                <c:pt idx="0">
                  <c:v>0.392509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6-7577-4DE3-8C12-BB7DE510A913}"/>
            </c:ext>
          </c:extLst>
        </c:ser>
        <c:dLbls>
          <c:dLblPos val="outEnd"/>
          <c:showLegendKey val="0"/>
          <c:showVal val="1"/>
          <c:showCatName val="0"/>
          <c:showSerName val="0"/>
          <c:showPercent val="0"/>
          <c:showBubbleSize val="0"/>
        </c:dLbls>
        <c:gapWidth val="164"/>
        <c:overlap val="-22"/>
        <c:axId val="244969968"/>
        <c:axId val="244970528"/>
      </c:barChart>
      <c:catAx>
        <c:axId val="24496996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244970528"/>
        <c:crosses val="autoZero"/>
        <c:auto val="1"/>
        <c:lblAlgn val="ctr"/>
        <c:lblOffset val="100"/>
        <c:noMultiLvlLbl val="0"/>
      </c:catAx>
      <c:valAx>
        <c:axId val="244970528"/>
        <c:scaling>
          <c:orientation val="minMax"/>
          <c:max val="0.5"/>
          <c:min val="0"/>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244969968"/>
        <c:crosses val="autoZero"/>
        <c:crossBetween val="between"/>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Century Gothic" panose="020B0502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Women</a:t>
            </a:r>
          </a:p>
        </c:rich>
      </c:tx>
      <c:overlay val="0"/>
      <c:spPr>
        <a:noFill/>
        <a:ln>
          <a:noFill/>
        </a:ln>
        <a:effectLst/>
      </c:spPr>
    </c:title>
    <c:autoTitleDeleted val="0"/>
    <c:plotArea>
      <c:layout/>
      <c:barChart>
        <c:barDir val="col"/>
        <c:grouping val="clustered"/>
        <c:varyColors val="0"/>
        <c:ser>
          <c:idx val="0"/>
          <c:order val="0"/>
          <c:tx>
            <c:strRef>
              <c:f>Sheet1!$C$1</c:f>
              <c:strCache>
                <c:ptCount val="1"/>
                <c:pt idx="0">
                  <c:v>Control Group</c:v>
                </c:pt>
              </c:strCache>
            </c:strRef>
          </c:tx>
          <c:spPr>
            <a:pattFill prst="narHorz">
              <a:fgClr>
                <a:schemeClr val="accent2">
                  <a:tint val="58000"/>
                </a:schemeClr>
              </a:fgClr>
              <a:bgClr>
                <a:schemeClr val="accent2">
                  <a:tint val="58000"/>
                  <a:lumMod val="20000"/>
                  <a:lumOff val="80000"/>
                </a:schemeClr>
              </a:bgClr>
            </a:pattFill>
            <a:ln>
              <a:noFill/>
            </a:ln>
            <a:effectLst>
              <a:innerShdw blurRad="114300">
                <a:schemeClr val="accent2">
                  <a:tint val="58000"/>
                </a:schemeClr>
              </a:inn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(Sheet1!$A$3,Sheet1!$A$7)</c:f>
              <c:strCache>
                <c:ptCount val="1"/>
                <c:pt idx="0">
                  <c:v>Working at All</c:v>
                </c:pt>
              </c:strCache>
              <c:extLst xmlns:c16r2="http://schemas.microsoft.com/office/drawing/2015/06/chart"/>
            </c:strRef>
          </c:cat>
          <c:val>
            <c:numRef>
              <c:f>(Sheet1!$C$34,Sheet1!$C$36)</c:f>
              <c:numCache>
                <c:formatCode>0%</c:formatCode>
                <c:ptCount val="1"/>
                <c:pt idx="0">
                  <c:v>0.24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B993-4DA9-9145-319A7D49E65D}"/>
            </c:ext>
          </c:extLst>
        </c:ser>
        <c:ser>
          <c:idx val="1"/>
          <c:order val="1"/>
          <c:tx>
            <c:strRef>
              <c:f>Sheet1!$E$1</c:f>
              <c:strCache>
                <c:ptCount val="1"/>
                <c:pt idx="0">
                  <c:v>Loan</c:v>
                </c:pt>
              </c:strCache>
            </c:strRef>
          </c:tx>
          <c:spPr>
            <a:pattFill prst="narHorz">
              <a:fgClr>
                <a:schemeClr val="accent2">
                  <a:tint val="86000"/>
                </a:schemeClr>
              </a:fgClr>
              <a:bgClr>
                <a:schemeClr val="accent2">
                  <a:tint val="86000"/>
                  <a:lumMod val="20000"/>
                  <a:lumOff val="80000"/>
                </a:schemeClr>
              </a:bgClr>
            </a:pattFill>
            <a:ln>
              <a:noFill/>
            </a:ln>
            <a:effectLst>
              <a:innerShdw blurRad="114300">
                <a:schemeClr val="accent2">
                  <a:tint val="86000"/>
                </a:schemeClr>
              </a:innerShdw>
            </a:effectLst>
          </c:spPr>
          <c:invertIfNegative val="0"/>
          <c:dLbls>
            <c:dLbl>
              <c:idx val="0"/>
              <c:layout>
                <c:manualLayout>
                  <c:x val="-1.1764906414338101E-2"/>
                  <c:y val="-4.8705999211244098E-2"/>
                </c:manualLayout>
              </c:layout>
              <c:tx>
                <c:rich>
                  <a:bodyPr/>
                  <a:lstStyle/>
                  <a:p>
                    <a:fld id="{881A6BC0-94EC-4FD3-B4F0-1EB3FBA92E28}"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993-4DA9-9145-319A7D49E65D}"/>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(Sheet1!$E$35,Sheet1!$E$37)</c:f>
                <c:numCache>
                  <c:formatCode>General</c:formatCode>
                  <c:ptCount val="1"/>
                  <c:pt idx="0">
                    <c:v>6.435072E-2</c:v>
                  </c:pt>
                </c:numCache>
                <c:extLst xmlns:c16r2="http://schemas.microsoft.com/office/drawing/2015/06/chart"/>
              </c:numRef>
            </c:plus>
            <c:minus>
              <c:numRef>
                <c:f>(Sheet1!$E$35,Sheet1!$E$37)</c:f>
                <c:numCache>
                  <c:formatCode>General</c:formatCode>
                  <c:ptCount val="1"/>
                  <c:pt idx="0">
                    <c:v>6.435072E-2</c:v>
                  </c:pt>
                </c:numCache>
                <c:extLst xmlns:c16r2="http://schemas.microsoft.com/office/drawing/2015/06/chart"/>
              </c:numRef>
            </c:minus>
            <c:spPr>
              <a:noFill/>
              <a:ln w="9525">
                <a:solidFill>
                  <a:schemeClr val="tx1">
                    <a:lumMod val="50000"/>
                    <a:lumOff val="50000"/>
                  </a:schemeClr>
                </a:solidFill>
                <a:round/>
              </a:ln>
              <a:effectLst/>
            </c:spPr>
          </c:errBars>
          <c:cat>
            <c:strRef>
              <c:f>(Sheet1!$A$3,Sheet1!$A$7)</c:f>
              <c:strCache>
                <c:ptCount val="1"/>
                <c:pt idx="0">
                  <c:v>Working at All</c:v>
                </c:pt>
              </c:strCache>
              <c:extLst xmlns:c16r2="http://schemas.microsoft.com/office/drawing/2015/06/chart"/>
            </c:strRef>
          </c:cat>
          <c:val>
            <c:numRef>
              <c:f>(Sheet1!$E$34,Sheet1!$E$36)</c:f>
              <c:numCache>
                <c:formatCode>0%</c:formatCode>
                <c:ptCount val="1"/>
                <c:pt idx="0">
                  <c:v>0.39438000000000001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B993-4DA9-9145-319A7D49E65D}"/>
            </c:ext>
          </c:extLst>
        </c:ser>
        <c:ser>
          <c:idx val="2"/>
          <c:order val="2"/>
          <c:tx>
            <c:strRef>
              <c:f>Sheet1!$G$1</c:f>
              <c:strCache>
                <c:ptCount val="1"/>
                <c:pt idx="0">
                  <c:v>In-Kind Grant</c:v>
                </c:pt>
              </c:strCache>
            </c:strRef>
          </c:tx>
          <c:spPr>
            <a:pattFill prst="narHorz">
              <a:fgClr>
                <a:schemeClr val="accent2">
                  <a:shade val="86000"/>
                </a:schemeClr>
              </a:fgClr>
              <a:bgClr>
                <a:schemeClr val="accent2">
                  <a:shade val="86000"/>
                  <a:lumMod val="20000"/>
                  <a:lumOff val="80000"/>
                </a:schemeClr>
              </a:bgClr>
            </a:pattFill>
            <a:ln>
              <a:noFill/>
            </a:ln>
            <a:effectLst>
              <a:innerShdw blurRad="114300">
                <a:schemeClr val="accent2">
                  <a:shade val="86000"/>
                </a:schemeClr>
              </a:innerShdw>
            </a:effectLst>
          </c:spPr>
          <c:invertIfNegative val="0"/>
          <c:dLbls>
            <c:dLbl>
              <c:idx val="0"/>
              <c:layout>
                <c:manualLayout>
                  <c:x val="-2.35298128286763E-3"/>
                  <c:y val="-5.14118880563132E-2"/>
                </c:manualLayout>
              </c:layout>
              <c:tx>
                <c:rich>
                  <a:bodyPr/>
                  <a:lstStyle/>
                  <a:p>
                    <a:fld id="{3CE11C60-2AE3-4977-9C4E-1C79E79B0F20}"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993-4DA9-9145-319A7D49E65D}"/>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(Sheet1!$G$35,Sheet1!$G$37)</c:f>
                <c:numCache>
                  <c:formatCode>General</c:formatCode>
                  <c:ptCount val="1"/>
                  <c:pt idx="0">
                    <c:v>7.5683440000000005E-2</c:v>
                  </c:pt>
                </c:numCache>
                <c:extLst xmlns:c16r2="http://schemas.microsoft.com/office/drawing/2015/06/chart"/>
              </c:numRef>
            </c:plus>
            <c:minus>
              <c:numRef>
                <c:f>(Sheet1!$G$35,Sheet1!$G$37)</c:f>
                <c:numCache>
                  <c:formatCode>General</c:formatCode>
                  <c:ptCount val="1"/>
                  <c:pt idx="0">
                    <c:v>7.5683440000000005E-2</c:v>
                  </c:pt>
                </c:numCache>
                <c:extLst xmlns:c16r2="http://schemas.microsoft.com/office/drawing/2015/06/chart"/>
              </c:numRef>
            </c:minus>
            <c:spPr>
              <a:noFill/>
              <a:ln w="9525">
                <a:solidFill>
                  <a:schemeClr val="tx1">
                    <a:lumMod val="50000"/>
                    <a:lumOff val="50000"/>
                  </a:schemeClr>
                </a:solidFill>
                <a:round/>
              </a:ln>
              <a:effectLst/>
            </c:spPr>
          </c:errBars>
          <c:cat>
            <c:strRef>
              <c:f>(Sheet1!$A$3,Sheet1!$A$7)</c:f>
              <c:strCache>
                <c:ptCount val="1"/>
                <c:pt idx="0">
                  <c:v>Working at All</c:v>
                </c:pt>
              </c:strCache>
              <c:extLst xmlns:c16r2="http://schemas.microsoft.com/office/drawing/2015/06/chart"/>
            </c:strRef>
          </c:cat>
          <c:val>
            <c:numRef>
              <c:f>(Sheet1!$G$34,Sheet1!$G$36)</c:f>
              <c:numCache>
                <c:formatCode>0%</c:formatCode>
                <c:ptCount val="1"/>
                <c:pt idx="0">
                  <c:v>0.44949299999999998</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B993-4DA9-9145-319A7D49E65D}"/>
            </c:ext>
          </c:extLst>
        </c:ser>
        <c:ser>
          <c:idx val="3"/>
          <c:order val="3"/>
          <c:tx>
            <c:strRef>
              <c:f>Sheet1!$I$1</c:f>
              <c:strCache>
                <c:ptCount val="1"/>
                <c:pt idx="0">
                  <c:v>Cash Grant</c:v>
                </c:pt>
              </c:strCache>
            </c:strRef>
          </c:tx>
          <c:spPr>
            <a:pattFill prst="narHorz">
              <a:fgClr>
                <a:schemeClr val="accent2">
                  <a:shade val="58000"/>
                </a:schemeClr>
              </a:fgClr>
              <a:bgClr>
                <a:schemeClr val="accent2">
                  <a:shade val="58000"/>
                  <a:lumMod val="20000"/>
                  <a:lumOff val="80000"/>
                </a:schemeClr>
              </a:bgClr>
            </a:pattFill>
            <a:ln>
              <a:noFill/>
            </a:ln>
            <a:effectLst>
              <a:innerShdw blurRad="114300">
                <a:schemeClr val="accent2">
                  <a:shade val="58000"/>
                </a:schemeClr>
              </a:innerShdw>
            </a:effectLst>
          </c:spPr>
          <c:invertIfNegative val="0"/>
          <c:dLbls>
            <c:dLbl>
              <c:idx val="0"/>
              <c:layout>
                <c:manualLayout>
                  <c:x val="0"/>
                  <c:y val="-7.30589988168662E-2"/>
                </c:manualLayout>
              </c:layout>
              <c:tx>
                <c:rich>
                  <a:bodyPr/>
                  <a:lstStyle/>
                  <a:p>
                    <a:fld id="{E5B33B95-96A9-45E3-8FDF-A89A8F8F0885}"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993-4DA9-9145-319A7D49E65D}"/>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(Sheet1!$I$35,Sheet1!$I$37)</c:f>
                <c:numCache>
                  <c:formatCode>General</c:formatCode>
                  <c:ptCount val="1"/>
                  <c:pt idx="0">
                    <c:v>7.7370999999999995E-2</c:v>
                  </c:pt>
                </c:numCache>
                <c:extLst xmlns:c16r2="http://schemas.microsoft.com/office/drawing/2015/06/chart"/>
              </c:numRef>
            </c:plus>
            <c:minus>
              <c:numRef>
                <c:f>(Sheet1!$I$35,Sheet1!$I$37)</c:f>
                <c:numCache>
                  <c:formatCode>General</c:formatCode>
                  <c:ptCount val="1"/>
                  <c:pt idx="0">
                    <c:v>7.7370999999999995E-2</c:v>
                  </c:pt>
                </c:numCache>
                <c:extLst xmlns:c16r2="http://schemas.microsoft.com/office/drawing/2015/06/chart"/>
              </c:numRef>
            </c:minus>
            <c:spPr>
              <a:noFill/>
              <a:ln w="9525">
                <a:solidFill>
                  <a:schemeClr val="tx1">
                    <a:lumMod val="50000"/>
                    <a:lumOff val="50000"/>
                  </a:schemeClr>
                </a:solidFill>
                <a:round/>
              </a:ln>
              <a:effectLst/>
            </c:spPr>
          </c:errBars>
          <c:cat>
            <c:strRef>
              <c:f>(Sheet1!$A$3,Sheet1!$A$7)</c:f>
              <c:strCache>
                <c:ptCount val="1"/>
                <c:pt idx="0">
                  <c:v>Working at All</c:v>
                </c:pt>
              </c:strCache>
              <c:extLst xmlns:c16r2="http://schemas.microsoft.com/office/drawing/2015/06/chart"/>
            </c:strRef>
          </c:cat>
          <c:val>
            <c:numRef>
              <c:f>(Sheet1!$I$34,Sheet1!$I$36)</c:f>
              <c:numCache>
                <c:formatCode>0%</c:formatCode>
                <c:ptCount val="1"/>
                <c:pt idx="0">
                  <c:v>0.45052300000000001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6-B993-4DA9-9145-319A7D49E65D}"/>
            </c:ext>
          </c:extLst>
        </c:ser>
        <c:dLbls>
          <c:dLblPos val="outEnd"/>
          <c:showLegendKey val="0"/>
          <c:showVal val="1"/>
          <c:showCatName val="0"/>
          <c:showSerName val="0"/>
          <c:showPercent val="0"/>
          <c:showBubbleSize val="0"/>
        </c:dLbls>
        <c:gapWidth val="164"/>
        <c:overlap val="-22"/>
        <c:axId val="245518736"/>
        <c:axId val="245519296"/>
      </c:barChart>
      <c:catAx>
        <c:axId val="2455187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245519296"/>
        <c:crosses val="autoZero"/>
        <c:auto val="1"/>
        <c:lblAlgn val="ctr"/>
        <c:lblOffset val="100"/>
        <c:noMultiLvlLbl val="0"/>
      </c:catAx>
      <c:valAx>
        <c:axId val="245519296"/>
        <c:scaling>
          <c:orientation val="minMax"/>
          <c:max val="1"/>
          <c:min val="0"/>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245518736"/>
        <c:crosses val="autoZero"/>
        <c:crossBetween val="between"/>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bg2"/>
      </a:solidFill>
      <a:round/>
    </a:ln>
    <a:effectLst/>
  </c:spPr>
  <c:txPr>
    <a:bodyPr/>
    <a:lstStyle/>
    <a:p>
      <a:pPr>
        <a:defRPr sz="1100">
          <a:latin typeface="Century Gothic" panose="020B0502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smtClean="0"/>
              <a:t>Men</a:t>
            </a:r>
            <a:endParaRPr lang="en-US" dirty="0"/>
          </a:p>
        </c:rich>
      </c:tx>
      <c:overlay val="0"/>
      <c:spPr>
        <a:noFill/>
        <a:ln>
          <a:noFill/>
        </a:ln>
        <a:effectLst/>
      </c:spPr>
    </c:title>
    <c:autoTitleDeleted val="0"/>
    <c:plotArea>
      <c:layout/>
      <c:barChart>
        <c:barDir val="col"/>
        <c:grouping val="clustered"/>
        <c:varyColors val="0"/>
        <c:ser>
          <c:idx val="0"/>
          <c:order val="0"/>
          <c:tx>
            <c:strRef>
              <c:f>Sheet1!$C$1</c:f>
              <c:strCache>
                <c:ptCount val="1"/>
                <c:pt idx="0">
                  <c:v>Control Group</c:v>
                </c:pt>
              </c:strCache>
            </c:strRef>
          </c:tx>
          <c:spPr>
            <a:pattFill prst="narHorz">
              <a:fgClr>
                <a:schemeClr val="accent1">
                  <a:lumMod val="40000"/>
                  <a:lumOff val="60000"/>
                </a:schemeClr>
              </a:fgClr>
              <a:bgClr>
                <a:schemeClr val="bg1"/>
              </a:bgClr>
            </a:pattFill>
            <a:ln>
              <a:noFill/>
            </a:ln>
            <a:effectLst>
              <a:innerShdw blurRad="114300">
                <a:schemeClr val="accent1">
                  <a:lumMod val="40000"/>
                  <a:lumOff val="60000"/>
                </a:schemeClr>
              </a:inn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(Sheet1!$A$3,Sheet1!$A$7)</c:f>
              <c:strCache>
                <c:ptCount val="1"/>
                <c:pt idx="0">
                  <c:v>Working at All</c:v>
                </c:pt>
              </c:strCache>
              <c:extLst xmlns:c16r2="http://schemas.microsoft.com/office/drawing/2015/06/chart"/>
            </c:strRef>
          </c:cat>
          <c:val>
            <c:numRef>
              <c:f>(Sheet1!$C$51,Sheet1!$C$53)</c:f>
              <c:numCache>
                <c:formatCode>0%</c:formatCode>
                <c:ptCount val="1"/>
                <c:pt idx="0">
                  <c:v>0.9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7DB1-4ECD-B5DF-68C9F5956C46}"/>
            </c:ext>
          </c:extLst>
        </c:ser>
        <c:ser>
          <c:idx val="1"/>
          <c:order val="1"/>
          <c:tx>
            <c:strRef>
              <c:f>Sheet1!$E$1</c:f>
              <c:strCache>
                <c:ptCount val="1"/>
                <c:pt idx="0">
                  <c:v>Loan</c:v>
                </c:pt>
              </c:strCache>
            </c:strRef>
          </c:tx>
          <c:spPr>
            <a:pattFill prst="narHorz">
              <a:fgClr>
                <a:schemeClr val="accent1">
                  <a:lumMod val="60000"/>
                  <a:lumOff val="40000"/>
                </a:schemeClr>
              </a:fgClr>
              <a:bgClr>
                <a:schemeClr val="bg1"/>
              </a:bgClr>
            </a:pattFill>
            <a:ln>
              <a:noFill/>
            </a:ln>
            <a:effectLst>
              <a:innerShdw blurRad="114300">
                <a:schemeClr val="accent1">
                  <a:lumMod val="60000"/>
                  <a:lumOff val="40000"/>
                </a:schemeClr>
              </a:innerShdw>
            </a:effectLst>
          </c:spPr>
          <c:invertIfNegative val="0"/>
          <c:dLbls>
            <c:dLbl>
              <c:idx val="0"/>
              <c:layout>
                <c:manualLayout>
                  <c:x val="2.3293332384481599E-3"/>
                  <c:y val="-1.89412219154838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DB1-4ECD-B5DF-68C9F5956C46}"/>
                </c:ex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(Sheet1!$E$52,Sheet1!$E$54)</c:f>
                <c:numCache>
                  <c:formatCode>General</c:formatCode>
                  <c:ptCount val="1"/>
                  <c:pt idx="0">
                    <c:v>4.3610000000000003E-2</c:v>
                  </c:pt>
                </c:numCache>
                <c:extLst xmlns:c16r2="http://schemas.microsoft.com/office/drawing/2015/06/chart"/>
              </c:numRef>
            </c:plus>
            <c:minus>
              <c:numRef>
                <c:f>(Sheet1!$E$52,Sheet1!$E$54)</c:f>
                <c:numCache>
                  <c:formatCode>General</c:formatCode>
                  <c:ptCount val="1"/>
                  <c:pt idx="0">
                    <c:v>4.3610000000000003E-2</c:v>
                  </c:pt>
                </c:numCache>
                <c:extLst xmlns:c16r2="http://schemas.microsoft.com/office/drawing/2015/06/chart"/>
              </c:numRef>
            </c:minus>
            <c:spPr>
              <a:noFill/>
              <a:ln w="9525">
                <a:solidFill>
                  <a:schemeClr val="tx1">
                    <a:lumMod val="50000"/>
                    <a:lumOff val="50000"/>
                  </a:schemeClr>
                </a:solidFill>
                <a:round/>
              </a:ln>
              <a:effectLst/>
            </c:spPr>
          </c:errBars>
          <c:cat>
            <c:strRef>
              <c:f>(Sheet1!$A$3,Sheet1!$A$7)</c:f>
              <c:strCache>
                <c:ptCount val="1"/>
                <c:pt idx="0">
                  <c:v>Working at All</c:v>
                </c:pt>
              </c:strCache>
              <c:extLst xmlns:c16r2="http://schemas.microsoft.com/office/drawing/2015/06/chart"/>
            </c:strRef>
          </c:cat>
          <c:val>
            <c:numRef>
              <c:f>(Sheet1!$E$51,Sheet1!$E$53)</c:f>
              <c:numCache>
                <c:formatCode>0%</c:formatCode>
                <c:ptCount val="1"/>
                <c:pt idx="0">
                  <c:v>0.89360200000000001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7DB1-4ECD-B5DF-68C9F5956C46}"/>
            </c:ext>
          </c:extLst>
        </c:ser>
        <c:ser>
          <c:idx val="2"/>
          <c:order val="2"/>
          <c:tx>
            <c:strRef>
              <c:f>Sheet1!$G$1</c:f>
              <c:strCache>
                <c:ptCount val="1"/>
                <c:pt idx="0">
                  <c:v>In-Kind Grant</c:v>
                </c:pt>
              </c:strCache>
            </c:strRef>
          </c:tx>
          <c:spPr>
            <a:pattFill prst="narHorz">
              <a:fgClr>
                <a:schemeClr val="accent1"/>
              </a:fgClr>
              <a:bgClr>
                <a:schemeClr val="bg1"/>
              </a:bgClr>
            </a:pattFill>
            <a:ln>
              <a:noFill/>
            </a:ln>
            <a:effectLst>
              <a:innerShdw blurRad="114300">
                <a:schemeClr val="accent1"/>
              </a:innerShdw>
            </a:effectLst>
          </c:spPr>
          <c:invertIfNegative val="0"/>
          <c:dLbls>
            <c:dLbl>
              <c:idx val="0"/>
              <c:layout>
                <c:manualLayout>
                  <c:x val="-2.3293332384482402E-3"/>
                  <c:y val="-3.247066614082939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DB1-4ECD-B5DF-68C9F5956C46}"/>
                </c:ex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(Sheet1!$G$52,Sheet1!$G$54)</c:f>
                <c:numCache>
                  <c:formatCode>General</c:formatCode>
                  <c:ptCount val="1"/>
                  <c:pt idx="0">
                    <c:v>6.0613E-2</c:v>
                  </c:pt>
                </c:numCache>
                <c:extLst xmlns:c16r2="http://schemas.microsoft.com/office/drawing/2015/06/chart"/>
              </c:numRef>
            </c:plus>
            <c:minus>
              <c:numRef>
                <c:f>(Sheet1!$G$52,Sheet1!$G$54)</c:f>
                <c:numCache>
                  <c:formatCode>General</c:formatCode>
                  <c:ptCount val="1"/>
                  <c:pt idx="0">
                    <c:v>6.0613E-2</c:v>
                  </c:pt>
                </c:numCache>
                <c:extLst xmlns:c16r2="http://schemas.microsoft.com/office/drawing/2015/06/chart"/>
              </c:numRef>
            </c:minus>
            <c:spPr>
              <a:noFill/>
              <a:ln w="9525">
                <a:solidFill>
                  <a:schemeClr val="tx1">
                    <a:lumMod val="50000"/>
                    <a:lumOff val="50000"/>
                  </a:schemeClr>
                </a:solidFill>
                <a:round/>
              </a:ln>
              <a:effectLst/>
            </c:spPr>
          </c:errBars>
          <c:cat>
            <c:strRef>
              <c:f>(Sheet1!$A$3,Sheet1!$A$7)</c:f>
              <c:strCache>
                <c:ptCount val="1"/>
                <c:pt idx="0">
                  <c:v>Working at All</c:v>
                </c:pt>
              </c:strCache>
              <c:extLst xmlns:c16r2="http://schemas.microsoft.com/office/drawing/2015/06/chart"/>
            </c:strRef>
          </c:cat>
          <c:val>
            <c:numRef>
              <c:f>(Sheet1!$G$51,Sheet1!$G$53)</c:f>
              <c:numCache>
                <c:formatCode>0%</c:formatCode>
                <c:ptCount val="1"/>
                <c:pt idx="0">
                  <c:v>0.92051799999999995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7DB1-4ECD-B5DF-68C9F5956C46}"/>
            </c:ext>
          </c:extLst>
        </c:ser>
        <c:ser>
          <c:idx val="3"/>
          <c:order val="3"/>
          <c:tx>
            <c:strRef>
              <c:f>Sheet1!$I$1</c:f>
              <c:strCache>
                <c:ptCount val="1"/>
                <c:pt idx="0">
                  <c:v>Cash Grant</c:v>
                </c:pt>
              </c:strCache>
            </c:strRef>
          </c:tx>
          <c:spPr>
            <a:pattFill prst="narHorz">
              <a:fgClr>
                <a:schemeClr val="accent1">
                  <a:lumMod val="75000"/>
                </a:schemeClr>
              </a:fgClr>
              <a:bgClr>
                <a:schemeClr val="bg1"/>
              </a:bgClr>
            </a:pattFill>
            <a:ln>
              <a:noFill/>
            </a:ln>
            <a:effectLst>
              <a:innerShdw blurRad="114300">
                <a:schemeClr val="accent1">
                  <a:lumMod val="75000"/>
                </a:schemeClr>
              </a:innerShdw>
            </a:effectLst>
          </c:spPr>
          <c:invertIfNegative val="0"/>
          <c:dLbls>
            <c:dLbl>
              <c:idx val="0"/>
              <c:layout>
                <c:manualLayout>
                  <c:x val="3.02813320998261E-2"/>
                  <c:y val="2.7058888450691098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DB1-4ECD-B5DF-68C9F5956C46}"/>
                </c:ext>
                <c:ext xmlns:c15="http://schemas.microsoft.com/office/drawing/2012/chart" uri="{CE6537A1-D6FC-4f65-9D91-7224C49458BB}"/>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(Sheet1!$I$52,Sheet1!$I$54)</c:f>
                <c:numCache>
                  <c:formatCode>General</c:formatCode>
                  <c:ptCount val="1"/>
                  <c:pt idx="0">
                    <c:v>6.1818400000000003E-2</c:v>
                  </c:pt>
                </c:numCache>
                <c:extLst xmlns:c16r2="http://schemas.microsoft.com/office/drawing/2015/06/chart"/>
              </c:numRef>
            </c:plus>
            <c:minus>
              <c:numRef>
                <c:f>(Sheet1!$I$52,Sheet1!$I$54)</c:f>
                <c:numCache>
                  <c:formatCode>General</c:formatCode>
                  <c:ptCount val="1"/>
                  <c:pt idx="0">
                    <c:v>6.1818400000000003E-2</c:v>
                  </c:pt>
                </c:numCache>
                <c:extLst xmlns:c16r2="http://schemas.microsoft.com/office/drawing/2015/06/chart"/>
              </c:numRef>
            </c:minus>
            <c:spPr>
              <a:noFill/>
              <a:ln w="9525">
                <a:solidFill>
                  <a:schemeClr val="tx1">
                    <a:lumMod val="50000"/>
                    <a:lumOff val="50000"/>
                  </a:schemeClr>
                </a:solidFill>
                <a:round/>
              </a:ln>
              <a:effectLst/>
            </c:spPr>
          </c:errBars>
          <c:cat>
            <c:strRef>
              <c:f>(Sheet1!$A$3,Sheet1!$A$7)</c:f>
              <c:strCache>
                <c:ptCount val="1"/>
                <c:pt idx="0">
                  <c:v>Working at All</c:v>
                </c:pt>
              </c:strCache>
              <c:extLst xmlns:c16r2="http://schemas.microsoft.com/office/drawing/2015/06/chart"/>
            </c:strRef>
          </c:cat>
          <c:val>
            <c:numRef>
              <c:f>(Sheet1!$I$51,Sheet1!$I$53)</c:f>
              <c:numCache>
                <c:formatCode>0%</c:formatCode>
                <c:ptCount val="1"/>
                <c:pt idx="0">
                  <c:v>0.89893699999999999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7DB1-4ECD-B5DF-68C9F5956C46}"/>
            </c:ext>
          </c:extLst>
        </c:ser>
        <c:dLbls>
          <c:dLblPos val="outEnd"/>
          <c:showLegendKey val="0"/>
          <c:showVal val="1"/>
          <c:showCatName val="0"/>
          <c:showSerName val="0"/>
          <c:showPercent val="0"/>
          <c:showBubbleSize val="0"/>
        </c:dLbls>
        <c:gapWidth val="164"/>
        <c:overlap val="-22"/>
        <c:axId val="245523216"/>
        <c:axId val="245523776"/>
      </c:barChart>
      <c:catAx>
        <c:axId val="24552321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245523776"/>
        <c:crosses val="autoZero"/>
        <c:auto val="1"/>
        <c:lblAlgn val="ctr"/>
        <c:lblOffset val="100"/>
        <c:noMultiLvlLbl val="0"/>
      </c:catAx>
      <c:valAx>
        <c:axId val="245523776"/>
        <c:scaling>
          <c:orientation val="minMax"/>
          <c:max val="1"/>
          <c:min val="0"/>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245523216"/>
        <c:crosses val="autoZero"/>
        <c:crossBetween val="between"/>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bg2"/>
      </a:solidFill>
      <a:round/>
    </a:ln>
    <a:effectLst/>
  </c:spPr>
  <c:txPr>
    <a:bodyPr/>
    <a:lstStyle/>
    <a:p>
      <a:pPr>
        <a:defRPr sz="1100">
          <a:latin typeface="Century Gothic" panose="020B05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Women</a:t>
            </a:r>
          </a:p>
        </c:rich>
      </c:tx>
      <c:layout>
        <c:manualLayout>
          <c:xMode val="edge"/>
          <c:yMode val="edge"/>
          <c:x val="0.40310117163189702"/>
          <c:y val="2.7972027972028E-2"/>
        </c:manualLayout>
      </c:layout>
      <c:overlay val="0"/>
      <c:spPr>
        <a:noFill/>
        <a:ln>
          <a:noFill/>
        </a:ln>
        <a:effectLst/>
      </c:spPr>
    </c:title>
    <c:autoTitleDeleted val="0"/>
    <c:plotArea>
      <c:layout/>
      <c:barChart>
        <c:barDir val="col"/>
        <c:grouping val="clustered"/>
        <c:varyColors val="0"/>
        <c:ser>
          <c:idx val="0"/>
          <c:order val="0"/>
          <c:tx>
            <c:strRef>
              <c:f>Sheet1!$C$32</c:f>
              <c:strCache>
                <c:ptCount val="1"/>
                <c:pt idx="0">
                  <c:v>Control Group</c:v>
                </c:pt>
              </c:strCache>
            </c:strRef>
          </c:tx>
          <c:spPr>
            <a:pattFill prst="narHorz">
              <a:fgClr>
                <a:schemeClr val="accent2">
                  <a:tint val="58000"/>
                </a:schemeClr>
              </a:fgClr>
              <a:bgClr>
                <a:schemeClr val="accent2">
                  <a:tint val="58000"/>
                  <a:lumMod val="20000"/>
                  <a:lumOff val="80000"/>
                </a:schemeClr>
              </a:bgClr>
            </a:pattFill>
            <a:ln>
              <a:noFill/>
            </a:ln>
            <a:effectLst>
              <a:innerShdw blurRad="114300">
                <a:schemeClr val="accent2">
                  <a:tint val="58000"/>
                </a:schemeClr>
              </a:inn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Sheet1!$A$38</c:f>
              <c:strCache>
                <c:ptCount val="1"/>
                <c:pt idx="0">
                  <c:v>Total Weekly Hours</c:v>
                </c:pt>
              </c:strCache>
            </c:strRef>
          </c:cat>
          <c:val>
            <c:numRef>
              <c:f>Sheet1!$C$38</c:f>
              <c:numCache>
                <c:formatCode>General</c:formatCode>
                <c:ptCount val="1"/>
                <c:pt idx="0">
                  <c:v>9.17</c:v>
                </c:pt>
              </c:numCache>
            </c:numRef>
          </c:val>
          <c:extLst xmlns:c16r2="http://schemas.microsoft.com/office/drawing/2015/06/chart">
            <c:ext xmlns:c16="http://schemas.microsoft.com/office/drawing/2014/chart" uri="{C3380CC4-5D6E-409C-BE32-E72D297353CC}">
              <c16:uniqueId val="{00000000-B8B8-4A4D-996C-1165CD4AAC43}"/>
            </c:ext>
          </c:extLst>
        </c:ser>
        <c:ser>
          <c:idx val="1"/>
          <c:order val="1"/>
          <c:tx>
            <c:strRef>
              <c:f>Sheet1!$E$32</c:f>
              <c:strCache>
                <c:ptCount val="1"/>
                <c:pt idx="0">
                  <c:v>Loan</c:v>
                </c:pt>
              </c:strCache>
            </c:strRef>
          </c:tx>
          <c:spPr>
            <a:pattFill prst="narHorz">
              <a:fgClr>
                <a:schemeClr val="accent2">
                  <a:tint val="86000"/>
                </a:schemeClr>
              </a:fgClr>
              <a:bgClr>
                <a:schemeClr val="accent2">
                  <a:tint val="86000"/>
                  <a:lumMod val="20000"/>
                  <a:lumOff val="80000"/>
                </a:schemeClr>
              </a:bgClr>
            </a:pattFill>
            <a:ln>
              <a:noFill/>
            </a:ln>
            <a:effectLst>
              <a:innerShdw blurRad="114300">
                <a:schemeClr val="accent2">
                  <a:tint val="86000"/>
                </a:schemeClr>
              </a:innerShdw>
            </a:effectLst>
          </c:spPr>
          <c:invertIfNegative val="0"/>
          <c:dLbls>
            <c:dLbl>
              <c:idx val="0"/>
              <c:layout>
                <c:manualLayout>
                  <c:x val="5.0925337632080002E-17"/>
                  <c:y val="-8.7962962962963007E-2"/>
                </c:manualLayout>
              </c:layout>
              <c:tx>
                <c:rich>
                  <a:bodyPr/>
                  <a:lstStyle/>
                  <a:p>
                    <a:fld id="{F7790D1E-D9F7-4227-9BAE-E4263A987A68}"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8B8-4A4D-996C-1165CD4AAC43}"/>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Sheet1!$E$39</c:f>
                <c:numCache>
                  <c:formatCode>General</c:formatCode>
                  <c:ptCount val="1"/>
                  <c:pt idx="0">
                    <c:v>2.91283636</c:v>
                  </c:pt>
                </c:numCache>
              </c:numRef>
            </c:plus>
            <c:minus>
              <c:numRef>
                <c:f>Sheet1!$E$39</c:f>
                <c:numCache>
                  <c:formatCode>General</c:formatCode>
                  <c:ptCount val="1"/>
                  <c:pt idx="0">
                    <c:v>2.91283636</c:v>
                  </c:pt>
                </c:numCache>
              </c:numRef>
            </c:minus>
            <c:spPr>
              <a:noFill/>
              <a:ln w="9525">
                <a:solidFill>
                  <a:schemeClr val="tx1">
                    <a:lumMod val="50000"/>
                    <a:lumOff val="50000"/>
                  </a:schemeClr>
                </a:solidFill>
                <a:round/>
              </a:ln>
              <a:effectLst/>
            </c:spPr>
          </c:errBars>
          <c:cat>
            <c:strRef>
              <c:f>Sheet1!$A$38</c:f>
              <c:strCache>
                <c:ptCount val="1"/>
                <c:pt idx="0">
                  <c:v>Total Weekly Hours</c:v>
                </c:pt>
              </c:strCache>
            </c:strRef>
          </c:cat>
          <c:val>
            <c:numRef>
              <c:f>Sheet1!$E$38</c:f>
              <c:numCache>
                <c:formatCode>0.00</c:formatCode>
                <c:ptCount val="1"/>
                <c:pt idx="0">
                  <c:v>15.262471</c:v>
                </c:pt>
              </c:numCache>
            </c:numRef>
          </c:val>
          <c:extLst xmlns:c16r2="http://schemas.microsoft.com/office/drawing/2015/06/chart">
            <c:ext xmlns:c16="http://schemas.microsoft.com/office/drawing/2014/chart" uri="{C3380CC4-5D6E-409C-BE32-E72D297353CC}">
              <c16:uniqueId val="{00000002-B8B8-4A4D-996C-1165CD4AAC43}"/>
            </c:ext>
          </c:extLst>
        </c:ser>
        <c:ser>
          <c:idx val="2"/>
          <c:order val="2"/>
          <c:tx>
            <c:strRef>
              <c:f>Sheet1!$G$32</c:f>
              <c:strCache>
                <c:ptCount val="1"/>
                <c:pt idx="0">
                  <c:v>In-Kind Grant</c:v>
                </c:pt>
              </c:strCache>
            </c:strRef>
          </c:tx>
          <c:spPr>
            <a:pattFill prst="narHorz">
              <a:fgClr>
                <a:schemeClr val="accent2">
                  <a:shade val="86000"/>
                </a:schemeClr>
              </a:fgClr>
              <a:bgClr>
                <a:schemeClr val="accent2">
                  <a:shade val="86000"/>
                  <a:lumMod val="20000"/>
                  <a:lumOff val="80000"/>
                </a:schemeClr>
              </a:bgClr>
            </a:pattFill>
            <a:ln>
              <a:noFill/>
            </a:ln>
            <a:effectLst>
              <a:innerShdw blurRad="114300">
                <a:schemeClr val="accent2">
                  <a:shade val="86000"/>
                </a:schemeClr>
              </a:innerShdw>
            </a:effectLst>
          </c:spPr>
          <c:invertIfNegative val="0"/>
          <c:dLbls>
            <c:dLbl>
              <c:idx val="0"/>
              <c:layout>
                <c:manualLayout>
                  <c:x val="-2.7777777777777801E-3"/>
                  <c:y val="-7.4074074074074098E-2"/>
                </c:manualLayout>
              </c:layout>
              <c:tx>
                <c:rich>
                  <a:bodyPr/>
                  <a:lstStyle/>
                  <a:p>
                    <a:fld id="{C4F8B376-A78F-4922-89F9-8E8E5414F21C}"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8B8-4A4D-996C-1165CD4AAC43}"/>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Sheet1!$G$39</c:f>
                <c:numCache>
                  <c:formatCode>General</c:formatCode>
                  <c:ptCount val="1"/>
                  <c:pt idx="0">
                    <c:v>3.58269576</c:v>
                  </c:pt>
                </c:numCache>
              </c:numRef>
            </c:plus>
            <c:minus>
              <c:numRef>
                <c:f>Sheet1!$G$39</c:f>
                <c:numCache>
                  <c:formatCode>General</c:formatCode>
                  <c:ptCount val="1"/>
                  <c:pt idx="0">
                    <c:v>3.58269576</c:v>
                  </c:pt>
                </c:numCache>
              </c:numRef>
            </c:minus>
            <c:spPr>
              <a:noFill/>
              <a:ln w="9525">
                <a:solidFill>
                  <a:schemeClr val="tx1">
                    <a:lumMod val="50000"/>
                    <a:lumOff val="50000"/>
                  </a:schemeClr>
                </a:solidFill>
                <a:round/>
              </a:ln>
              <a:effectLst/>
            </c:spPr>
          </c:errBars>
          <c:cat>
            <c:strRef>
              <c:f>Sheet1!$A$38</c:f>
              <c:strCache>
                <c:ptCount val="1"/>
                <c:pt idx="0">
                  <c:v>Total Weekly Hours</c:v>
                </c:pt>
              </c:strCache>
            </c:strRef>
          </c:cat>
          <c:val>
            <c:numRef>
              <c:f>Sheet1!$G$38</c:f>
              <c:numCache>
                <c:formatCode>0.00</c:formatCode>
                <c:ptCount val="1"/>
                <c:pt idx="0">
                  <c:v>18.095882</c:v>
                </c:pt>
              </c:numCache>
            </c:numRef>
          </c:val>
          <c:extLst xmlns:c16r2="http://schemas.microsoft.com/office/drawing/2015/06/chart">
            <c:ext xmlns:c16="http://schemas.microsoft.com/office/drawing/2014/chart" uri="{C3380CC4-5D6E-409C-BE32-E72D297353CC}">
              <c16:uniqueId val="{00000004-B8B8-4A4D-996C-1165CD4AAC43}"/>
            </c:ext>
          </c:extLst>
        </c:ser>
        <c:ser>
          <c:idx val="3"/>
          <c:order val="3"/>
          <c:tx>
            <c:strRef>
              <c:f>Sheet1!$I$32</c:f>
              <c:strCache>
                <c:ptCount val="1"/>
                <c:pt idx="0">
                  <c:v>Cash Grant</c:v>
                </c:pt>
              </c:strCache>
            </c:strRef>
          </c:tx>
          <c:spPr>
            <a:pattFill prst="narHorz">
              <a:fgClr>
                <a:schemeClr val="accent2">
                  <a:shade val="58000"/>
                </a:schemeClr>
              </a:fgClr>
              <a:bgClr>
                <a:schemeClr val="accent2">
                  <a:shade val="58000"/>
                  <a:lumMod val="20000"/>
                  <a:lumOff val="80000"/>
                </a:schemeClr>
              </a:bgClr>
            </a:pattFill>
            <a:ln>
              <a:noFill/>
            </a:ln>
            <a:effectLst>
              <a:innerShdw blurRad="114300">
                <a:schemeClr val="accent2">
                  <a:shade val="58000"/>
                </a:schemeClr>
              </a:innerShdw>
            </a:effectLst>
          </c:spPr>
          <c:invertIfNegative val="0"/>
          <c:dLbls>
            <c:dLbl>
              <c:idx val="0"/>
              <c:layout>
                <c:manualLayout>
                  <c:x val="0"/>
                  <c:y val="-6.4814814814814894E-2"/>
                </c:manualLayout>
              </c:layout>
              <c:tx>
                <c:rich>
                  <a:bodyPr/>
                  <a:lstStyle/>
                  <a:p>
                    <a:fld id="{49E5D6F0-7080-4254-83E7-4AABA284EC31}" type="VALUE">
                      <a:rPr lang="en-US"/>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8B8-4A4D-996C-1165CD4AAC43}"/>
                </c:ext>
                <c:ext xmlns:c15="http://schemas.microsoft.com/office/drawing/2012/chart" uri="{CE6537A1-D6FC-4f65-9D91-7224C49458BB}">
                  <c15:dlblFieldTable/>
                  <c15:showDataLabelsRange val="0"/>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cust"/>
            <c:noEndCap val="0"/>
            <c:plus>
              <c:numRef>
                <c:f>Sheet1!$I$39</c:f>
                <c:numCache>
                  <c:formatCode>General</c:formatCode>
                  <c:ptCount val="1"/>
                  <c:pt idx="0">
                    <c:v>3.53805872</c:v>
                  </c:pt>
                </c:numCache>
              </c:numRef>
            </c:plus>
            <c:minus>
              <c:numRef>
                <c:f>Sheet1!$I$39</c:f>
                <c:numCache>
                  <c:formatCode>General</c:formatCode>
                  <c:ptCount val="1"/>
                  <c:pt idx="0">
                    <c:v>3.53805872</c:v>
                  </c:pt>
                </c:numCache>
              </c:numRef>
            </c:minus>
            <c:spPr>
              <a:noFill/>
              <a:ln w="9525">
                <a:solidFill>
                  <a:schemeClr val="tx1">
                    <a:lumMod val="50000"/>
                    <a:lumOff val="50000"/>
                  </a:schemeClr>
                </a:solidFill>
                <a:round/>
              </a:ln>
              <a:effectLst/>
            </c:spPr>
          </c:errBars>
          <c:cat>
            <c:strRef>
              <c:f>Sheet1!$A$38</c:f>
              <c:strCache>
                <c:ptCount val="1"/>
                <c:pt idx="0">
                  <c:v>Total Weekly Hours</c:v>
                </c:pt>
              </c:strCache>
            </c:strRef>
          </c:cat>
          <c:val>
            <c:numRef>
              <c:f>Sheet1!$I$38</c:f>
              <c:numCache>
                <c:formatCode>0.00</c:formatCode>
                <c:ptCount val="1"/>
                <c:pt idx="0">
                  <c:v>18.396675000000009</c:v>
                </c:pt>
              </c:numCache>
            </c:numRef>
          </c:val>
          <c:extLst xmlns:c16r2="http://schemas.microsoft.com/office/drawing/2015/06/chart">
            <c:ext xmlns:c16="http://schemas.microsoft.com/office/drawing/2014/chart" uri="{C3380CC4-5D6E-409C-BE32-E72D297353CC}">
              <c16:uniqueId val="{00000006-B8B8-4A4D-996C-1165CD4AAC43}"/>
            </c:ext>
          </c:extLst>
        </c:ser>
        <c:dLbls>
          <c:dLblPos val="outEnd"/>
          <c:showLegendKey val="0"/>
          <c:showVal val="1"/>
          <c:showCatName val="0"/>
          <c:showSerName val="0"/>
          <c:showPercent val="0"/>
          <c:showBubbleSize val="0"/>
        </c:dLbls>
        <c:gapWidth val="164"/>
        <c:overlap val="-22"/>
        <c:axId val="245458416"/>
        <c:axId val="245458976"/>
      </c:barChart>
      <c:catAx>
        <c:axId val="24545841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245458976"/>
        <c:crosses val="autoZero"/>
        <c:auto val="1"/>
        <c:lblAlgn val="ctr"/>
        <c:lblOffset val="100"/>
        <c:noMultiLvlLbl val="0"/>
      </c:catAx>
      <c:valAx>
        <c:axId val="245458976"/>
        <c:scaling>
          <c:orientation val="minMax"/>
          <c:max val="60"/>
          <c:min val="0"/>
        </c:scaling>
        <c:delete val="0"/>
        <c:axPos val="l"/>
        <c:numFmt formatCode="General" sourceLinked="1"/>
        <c:majorTickMark val="none"/>
        <c:minorTickMark val="none"/>
        <c:tickLblPos val="nextTo"/>
        <c:spPr>
          <a:noFill/>
          <a:ln>
            <a:noFill/>
          </a:ln>
          <a:effectLst/>
        </c:spPr>
        <c:txPr>
          <a:bodyPr rot="-60000000" vert="horz"/>
          <a:lstStyle/>
          <a:p>
            <a:pPr>
              <a:defRPr/>
            </a:pPr>
            <a:endParaRPr lang="en-US"/>
          </a:p>
        </c:txPr>
        <c:crossAx val="245458416"/>
        <c:crosses val="autoZero"/>
        <c:crossBetween val="between"/>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Century Gothic" panose="020B0502020202020204"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21A35-DE4C-4DFC-9DF9-E95D89101AC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D8A7D1E-5DE9-4C65-92F0-E72C6FA58DC8}">
      <dgm:prSet phldrT="[Text]" custT="1"/>
      <dgm:spPr/>
      <dgm:t>
        <a:bodyPr/>
        <a:lstStyle/>
        <a:p>
          <a:r>
            <a:rPr lang="en-US" sz="1400" dirty="0">
              <a:solidFill>
                <a:schemeClr val="tx1"/>
              </a:solidFill>
            </a:rPr>
            <a:t>Eligible Loan </a:t>
          </a:r>
          <a:r>
            <a:rPr lang="en-US" sz="1400" dirty="0" smtClean="0">
              <a:solidFill>
                <a:schemeClr val="tx1"/>
              </a:solidFill>
            </a:rPr>
            <a:t>Applicants</a:t>
          </a:r>
        </a:p>
        <a:p>
          <a:r>
            <a:rPr lang="en-US" sz="1400" dirty="0" smtClean="0">
              <a:solidFill>
                <a:schemeClr val="tx1"/>
              </a:solidFill>
            </a:rPr>
            <a:t>3294</a:t>
          </a:r>
        </a:p>
      </dgm:t>
    </dgm:pt>
    <dgm:pt modelId="{4291D72E-3365-4961-AF58-88DDBA14E001}" type="parTrans" cxnId="{706BEBFB-A559-4D14-BC64-57F57C8F91A1}">
      <dgm:prSet/>
      <dgm:spPr/>
      <dgm:t>
        <a:bodyPr/>
        <a:lstStyle/>
        <a:p>
          <a:endParaRPr lang="en-US" sz="1400"/>
        </a:p>
      </dgm:t>
    </dgm:pt>
    <dgm:pt modelId="{DD332E27-E111-4E81-8352-C03E1D6C7DC6}" type="sibTrans" cxnId="{706BEBFB-A559-4D14-BC64-57F57C8F91A1}">
      <dgm:prSet/>
      <dgm:spPr/>
      <dgm:t>
        <a:bodyPr/>
        <a:lstStyle/>
        <a:p>
          <a:endParaRPr lang="en-US" sz="1400"/>
        </a:p>
      </dgm:t>
    </dgm:pt>
    <dgm:pt modelId="{5EEE469B-DBA5-450A-A4AA-A4E3439B3DC1}">
      <dgm:prSet phldrT="[Text]" custT="1"/>
      <dgm:spPr/>
      <dgm:t>
        <a:bodyPr/>
        <a:lstStyle/>
        <a:p>
          <a:r>
            <a:rPr lang="en-US" sz="1400" dirty="0" smtClean="0">
              <a:solidFill>
                <a:srgbClr val="000000"/>
              </a:solidFill>
            </a:rPr>
            <a:t>Loan</a:t>
          </a:r>
        </a:p>
        <a:p>
          <a:r>
            <a:rPr lang="en-US" sz="1400" dirty="0" smtClean="0">
              <a:solidFill>
                <a:srgbClr val="000000"/>
              </a:solidFill>
            </a:rPr>
            <a:t>1004 beneficiaries</a:t>
          </a:r>
          <a:endParaRPr lang="en-US" sz="1400" dirty="0">
            <a:solidFill>
              <a:srgbClr val="000000"/>
            </a:solidFill>
          </a:endParaRPr>
        </a:p>
      </dgm:t>
    </dgm:pt>
    <dgm:pt modelId="{EC9FDDDA-428F-4487-B344-6B9CBEBF4121}" type="parTrans" cxnId="{C5B7DE87-18C4-4C51-9BC1-339F8B2F0C03}">
      <dgm:prSet/>
      <dgm:spPr/>
      <dgm:t>
        <a:bodyPr/>
        <a:lstStyle/>
        <a:p>
          <a:endParaRPr lang="en-US" sz="1400"/>
        </a:p>
      </dgm:t>
    </dgm:pt>
    <dgm:pt modelId="{64488D75-0EC7-4928-BD84-11F29ECC481B}" type="sibTrans" cxnId="{C5B7DE87-18C4-4C51-9BC1-339F8B2F0C03}">
      <dgm:prSet/>
      <dgm:spPr/>
      <dgm:t>
        <a:bodyPr/>
        <a:lstStyle/>
        <a:p>
          <a:endParaRPr lang="en-US" sz="1400"/>
        </a:p>
      </dgm:t>
    </dgm:pt>
    <dgm:pt modelId="{521DB243-A601-4A50-97D1-C7A1E0BC15C9}">
      <dgm:prSet phldrT="[Text]" custT="1"/>
      <dgm:spPr/>
      <dgm:t>
        <a:bodyPr/>
        <a:lstStyle/>
        <a:p>
          <a:r>
            <a:rPr lang="en-US" sz="1400" dirty="0">
              <a:solidFill>
                <a:srgbClr val="000000"/>
              </a:solidFill>
            </a:rPr>
            <a:t>Cash </a:t>
          </a:r>
          <a:r>
            <a:rPr lang="en-US" sz="1400" dirty="0" smtClean="0">
              <a:solidFill>
                <a:srgbClr val="000000"/>
              </a:solidFill>
            </a:rPr>
            <a:t>Grant</a:t>
          </a:r>
        </a:p>
        <a:p>
          <a:r>
            <a:rPr lang="en-US" sz="1400" dirty="0" smtClean="0">
              <a:solidFill>
                <a:srgbClr val="000000"/>
              </a:solidFill>
            </a:rPr>
            <a:t>624 beneficiaries</a:t>
          </a:r>
          <a:endParaRPr lang="en-US" sz="1400" dirty="0">
            <a:solidFill>
              <a:srgbClr val="000000"/>
            </a:solidFill>
          </a:endParaRPr>
        </a:p>
      </dgm:t>
    </dgm:pt>
    <dgm:pt modelId="{62DD251A-E178-4BAF-B27E-0CA29EAFFEC2}" type="parTrans" cxnId="{D257A094-AE3F-42EE-BEBE-6DE6FA4C6A81}">
      <dgm:prSet/>
      <dgm:spPr/>
      <dgm:t>
        <a:bodyPr/>
        <a:lstStyle/>
        <a:p>
          <a:endParaRPr lang="en-US" sz="1400"/>
        </a:p>
      </dgm:t>
    </dgm:pt>
    <dgm:pt modelId="{21A65C4F-5F64-4021-A83E-067018084ECD}" type="sibTrans" cxnId="{D257A094-AE3F-42EE-BEBE-6DE6FA4C6A81}">
      <dgm:prSet/>
      <dgm:spPr/>
      <dgm:t>
        <a:bodyPr/>
        <a:lstStyle/>
        <a:p>
          <a:endParaRPr lang="en-US" sz="1400"/>
        </a:p>
      </dgm:t>
    </dgm:pt>
    <dgm:pt modelId="{217BFDCF-1D4F-419F-998F-5F2413EB88B7}">
      <dgm:prSet phldrT="[Text]" custT="1"/>
      <dgm:spPr/>
      <dgm:t>
        <a:bodyPr/>
        <a:lstStyle/>
        <a:p>
          <a:r>
            <a:rPr lang="en-US" sz="1400" dirty="0">
              <a:solidFill>
                <a:srgbClr val="000000"/>
              </a:solidFill>
            </a:rPr>
            <a:t>In-Kind </a:t>
          </a:r>
          <a:r>
            <a:rPr lang="en-US" sz="1400" dirty="0" smtClean="0">
              <a:solidFill>
                <a:srgbClr val="000000"/>
              </a:solidFill>
            </a:rPr>
            <a:t>Grant</a:t>
          </a:r>
        </a:p>
        <a:p>
          <a:r>
            <a:rPr lang="en-US" sz="1400" dirty="0" smtClean="0">
              <a:solidFill>
                <a:srgbClr val="000000"/>
              </a:solidFill>
            </a:rPr>
            <a:t>617 beneficiaries</a:t>
          </a:r>
          <a:endParaRPr lang="en-US" sz="1400" dirty="0">
            <a:solidFill>
              <a:srgbClr val="000000"/>
            </a:solidFill>
          </a:endParaRPr>
        </a:p>
      </dgm:t>
    </dgm:pt>
    <dgm:pt modelId="{6073D60C-10F4-493D-89D8-046BFB6C8EC7}" type="parTrans" cxnId="{D0A21EEF-3469-49ED-B23A-07238A7D0E8C}">
      <dgm:prSet/>
      <dgm:spPr/>
      <dgm:t>
        <a:bodyPr/>
        <a:lstStyle/>
        <a:p>
          <a:endParaRPr lang="en-US" sz="1400"/>
        </a:p>
      </dgm:t>
    </dgm:pt>
    <dgm:pt modelId="{B5F25D3A-EA7E-45CC-85E9-877804A4771F}" type="sibTrans" cxnId="{D0A21EEF-3469-49ED-B23A-07238A7D0E8C}">
      <dgm:prSet/>
      <dgm:spPr/>
      <dgm:t>
        <a:bodyPr/>
        <a:lstStyle/>
        <a:p>
          <a:endParaRPr lang="en-US" sz="1400"/>
        </a:p>
      </dgm:t>
    </dgm:pt>
    <dgm:pt modelId="{64B71352-08CB-4C63-A9DC-205DEEC1BC4F}">
      <dgm:prSet phldrT="[Text]" custT="1"/>
      <dgm:spPr/>
      <dgm:t>
        <a:bodyPr/>
        <a:lstStyle/>
        <a:p>
          <a:r>
            <a:rPr lang="en-US" sz="1400" dirty="0">
              <a:solidFill>
                <a:srgbClr val="000000"/>
              </a:solidFill>
            </a:rPr>
            <a:t>Control </a:t>
          </a:r>
          <a:r>
            <a:rPr lang="en-US" sz="1400" dirty="0" smtClean="0">
              <a:solidFill>
                <a:srgbClr val="000000"/>
              </a:solidFill>
            </a:rPr>
            <a:t>Group</a:t>
          </a:r>
        </a:p>
        <a:p>
          <a:r>
            <a:rPr lang="en-US" sz="1400" dirty="0" smtClean="0">
              <a:solidFill>
                <a:srgbClr val="000000"/>
              </a:solidFill>
            </a:rPr>
            <a:t>1049 beneficiaries</a:t>
          </a:r>
          <a:endParaRPr lang="en-US" sz="1400" dirty="0">
            <a:solidFill>
              <a:srgbClr val="000000"/>
            </a:solidFill>
          </a:endParaRPr>
        </a:p>
      </dgm:t>
    </dgm:pt>
    <dgm:pt modelId="{75A9C778-992A-4112-85DF-A6F61765831A}" type="parTrans" cxnId="{EE0B04C9-B3A9-4E6C-9E2C-BCB8A229643A}">
      <dgm:prSet/>
      <dgm:spPr/>
      <dgm:t>
        <a:bodyPr/>
        <a:lstStyle/>
        <a:p>
          <a:endParaRPr lang="en-US" sz="1400"/>
        </a:p>
      </dgm:t>
    </dgm:pt>
    <dgm:pt modelId="{01C3C6AF-8D2C-4C5D-A8AB-C4A82F4CE6B6}" type="sibTrans" cxnId="{EE0B04C9-B3A9-4E6C-9E2C-BCB8A229643A}">
      <dgm:prSet/>
      <dgm:spPr/>
      <dgm:t>
        <a:bodyPr/>
        <a:lstStyle/>
        <a:p>
          <a:endParaRPr lang="en-US" sz="1400"/>
        </a:p>
      </dgm:t>
    </dgm:pt>
    <dgm:pt modelId="{5BDC9BCA-DB95-4753-901E-DD919C7E2A08}" type="pres">
      <dgm:prSet presAssocID="{5FD21A35-DE4C-4DFC-9DF9-E95D89101AC8}" presName="hierChild1" presStyleCnt="0">
        <dgm:presLayoutVars>
          <dgm:orgChart val="1"/>
          <dgm:chPref val="1"/>
          <dgm:dir/>
          <dgm:animOne val="branch"/>
          <dgm:animLvl val="lvl"/>
          <dgm:resizeHandles/>
        </dgm:presLayoutVars>
      </dgm:prSet>
      <dgm:spPr/>
      <dgm:t>
        <a:bodyPr/>
        <a:lstStyle/>
        <a:p>
          <a:endParaRPr lang="en-US"/>
        </a:p>
      </dgm:t>
    </dgm:pt>
    <dgm:pt modelId="{7B07AEF7-21DF-4F39-823F-C213C3DDAD8D}" type="pres">
      <dgm:prSet presAssocID="{5D8A7D1E-5DE9-4C65-92F0-E72C6FA58DC8}" presName="hierRoot1" presStyleCnt="0">
        <dgm:presLayoutVars>
          <dgm:hierBranch val="init"/>
        </dgm:presLayoutVars>
      </dgm:prSet>
      <dgm:spPr/>
    </dgm:pt>
    <dgm:pt modelId="{24C9D448-F1EB-47EC-9E5C-FC49CBA0BCE9}" type="pres">
      <dgm:prSet presAssocID="{5D8A7D1E-5DE9-4C65-92F0-E72C6FA58DC8}" presName="rootComposite1" presStyleCnt="0"/>
      <dgm:spPr/>
    </dgm:pt>
    <dgm:pt modelId="{CB0ED0CB-90BD-4908-AEDD-D13C252FD262}" type="pres">
      <dgm:prSet presAssocID="{5D8A7D1E-5DE9-4C65-92F0-E72C6FA58DC8}" presName="rootText1" presStyleLbl="node0" presStyleIdx="0" presStyleCnt="1">
        <dgm:presLayoutVars>
          <dgm:chPref val="3"/>
        </dgm:presLayoutVars>
      </dgm:prSet>
      <dgm:spPr/>
      <dgm:t>
        <a:bodyPr/>
        <a:lstStyle/>
        <a:p>
          <a:endParaRPr lang="en-US"/>
        </a:p>
      </dgm:t>
    </dgm:pt>
    <dgm:pt modelId="{915504B1-60A4-49F3-AD86-A42AEB2315F7}" type="pres">
      <dgm:prSet presAssocID="{5D8A7D1E-5DE9-4C65-92F0-E72C6FA58DC8}" presName="rootConnector1" presStyleLbl="node1" presStyleIdx="0" presStyleCnt="0"/>
      <dgm:spPr/>
      <dgm:t>
        <a:bodyPr/>
        <a:lstStyle/>
        <a:p>
          <a:endParaRPr lang="en-US"/>
        </a:p>
      </dgm:t>
    </dgm:pt>
    <dgm:pt modelId="{B13957A7-00E5-418A-A7EA-E97676A2BC89}" type="pres">
      <dgm:prSet presAssocID="{5D8A7D1E-5DE9-4C65-92F0-E72C6FA58DC8}" presName="hierChild2" presStyleCnt="0"/>
      <dgm:spPr/>
    </dgm:pt>
    <dgm:pt modelId="{5C2F11D7-56BC-45F8-A273-0C719EC9B5B7}" type="pres">
      <dgm:prSet presAssocID="{62DD251A-E178-4BAF-B27E-0CA29EAFFEC2}" presName="Name37" presStyleLbl="parChTrans1D2" presStyleIdx="0" presStyleCnt="4"/>
      <dgm:spPr/>
      <dgm:t>
        <a:bodyPr/>
        <a:lstStyle/>
        <a:p>
          <a:endParaRPr lang="en-US"/>
        </a:p>
      </dgm:t>
    </dgm:pt>
    <dgm:pt modelId="{390D4871-4D8B-434B-9961-545465A1B3DE}" type="pres">
      <dgm:prSet presAssocID="{521DB243-A601-4A50-97D1-C7A1E0BC15C9}" presName="hierRoot2" presStyleCnt="0">
        <dgm:presLayoutVars>
          <dgm:hierBranch val="init"/>
        </dgm:presLayoutVars>
      </dgm:prSet>
      <dgm:spPr/>
    </dgm:pt>
    <dgm:pt modelId="{23466107-76AE-4D5C-BECE-05ECD0C7A6C3}" type="pres">
      <dgm:prSet presAssocID="{521DB243-A601-4A50-97D1-C7A1E0BC15C9}" presName="rootComposite" presStyleCnt="0"/>
      <dgm:spPr/>
    </dgm:pt>
    <dgm:pt modelId="{0977FD2D-5109-4E93-8BE4-6CF639B574F8}" type="pres">
      <dgm:prSet presAssocID="{521DB243-A601-4A50-97D1-C7A1E0BC15C9}" presName="rootText" presStyleLbl="node2" presStyleIdx="0" presStyleCnt="4">
        <dgm:presLayoutVars>
          <dgm:chPref val="3"/>
        </dgm:presLayoutVars>
      </dgm:prSet>
      <dgm:spPr/>
      <dgm:t>
        <a:bodyPr/>
        <a:lstStyle/>
        <a:p>
          <a:endParaRPr lang="en-US"/>
        </a:p>
      </dgm:t>
    </dgm:pt>
    <dgm:pt modelId="{990CB525-4DD4-4732-8AF2-C2AC1FCF1D5D}" type="pres">
      <dgm:prSet presAssocID="{521DB243-A601-4A50-97D1-C7A1E0BC15C9}" presName="rootConnector" presStyleLbl="node2" presStyleIdx="0" presStyleCnt="4"/>
      <dgm:spPr/>
      <dgm:t>
        <a:bodyPr/>
        <a:lstStyle/>
        <a:p>
          <a:endParaRPr lang="en-US"/>
        </a:p>
      </dgm:t>
    </dgm:pt>
    <dgm:pt modelId="{4EF63518-B2D6-4D71-B990-03C409A537BF}" type="pres">
      <dgm:prSet presAssocID="{521DB243-A601-4A50-97D1-C7A1E0BC15C9}" presName="hierChild4" presStyleCnt="0"/>
      <dgm:spPr/>
    </dgm:pt>
    <dgm:pt modelId="{A725CD7A-0B4A-483B-92A4-2B0A4F058282}" type="pres">
      <dgm:prSet presAssocID="{521DB243-A601-4A50-97D1-C7A1E0BC15C9}" presName="hierChild5" presStyleCnt="0"/>
      <dgm:spPr/>
    </dgm:pt>
    <dgm:pt modelId="{14A51FDA-F4B2-4B7D-89F1-97FF2A25591A}" type="pres">
      <dgm:prSet presAssocID="{6073D60C-10F4-493D-89D8-046BFB6C8EC7}" presName="Name37" presStyleLbl="parChTrans1D2" presStyleIdx="1" presStyleCnt="4"/>
      <dgm:spPr/>
      <dgm:t>
        <a:bodyPr/>
        <a:lstStyle/>
        <a:p>
          <a:endParaRPr lang="en-US"/>
        </a:p>
      </dgm:t>
    </dgm:pt>
    <dgm:pt modelId="{CB2B4F40-F94A-42CE-BCD2-192DD09A4BCB}" type="pres">
      <dgm:prSet presAssocID="{217BFDCF-1D4F-419F-998F-5F2413EB88B7}" presName="hierRoot2" presStyleCnt="0">
        <dgm:presLayoutVars>
          <dgm:hierBranch val="init"/>
        </dgm:presLayoutVars>
      </dgm:prSet>
      <dgm:spPr/>
    </dgm:pt>
    <dgm:pt modelId="{F879247C-B0A7-459B-989F-20B6119BEC5B}" type="pres">
      <dgm:prSet presAssocID="{217BFDCF-1D4F-419F-998F-5F2413EB88B7}" presName="rootComposite" presStyleCnt="0"/>
      <dgm:spPr/>
    </dgm:pt>
    <dgm:pt modelId="{9B3F4924-01EB-4853-8192-6D42994D236F}" type="pres">
      <dgm:prSet presAssocID="{217BFDCF-1D4F-419F-998F-5F2413EB88B7}" presName="rootText" presStyleLbl="node2" presStyleIdx="1" presStyleCnt="4">
        <dgm:presLayoutVars>
          <dgm:chPref val="3"/>
        </dgm:presLayoutVars>
      </dgm:prSet>
      <dgm:spPr/>
      <dgm:t>
        <a:bodyPr/>
        <a:lstStyle/>
        <a:p>
          <a:endParaRPr lang="en-US"/>
        </a:p>
      </dgm:t>
    </dgm:pt>
    <dgm:pt modelId="{A52265D3-9FD5-4DE5-9C86-0DD8A53AE2A7}" type="pres">
      <dgm:prSet presAssocID="{217BFDCF-1D4F-419F-998F-5F2413EB88B7}" presName="rootConnector" presStyleLbl="node2" presStyleIdx="1" presStyleCnt="4"/>
      <dgm:spPr/>
      <dgm:t>
        <a:bodyPr/>
        <a:lstStyle/>
        <a:p>
          <a:endParaRPr lang="en-US"/>
        </a:p>
      </dgm:t>
    </dgm:pt>
    <dgm:pt modelId="{8053F98E-25C0-4138-9850-1ED0E866781D}" type="pres">
      <dgm:prSet presAssocID="{217BFDCF-1D4F-419F-998F-5F2413EB88B7}" presName="hierChild4" presStyleCnt="0"/>
      <dgm:spPr/>
    </dgm:pt>
    <dgm:pt modelId="{DEBBC0E3-C614-4E90-817E-2C4464750606}" type="pres">
      <dgm:prSet presAssocID="{217BFDCF-1D4F-419F-998F-5F2413EB88B7}" presName="hierChild5" presStyleCnt="0"/>
      <dgm:spPr/>
    </dgm:pt>
    <dgm:pt modelId="{3E431358-DBE0-4BA6-BD8E-B865A7EE4B9A}" type="pres">
      <dgm:prSet presAssocID="{EC9FDDDA-428F-4487-B344-6B9CBEBF4121}" presName="Name37" presStyleLbl="parChTrans1D2" presStyleIdx="2" presStyleCnt="4"/>
      <dgm:spPr/>
      <dgm:t>
        <a:bodyPr/>
        <a:lstStyle/>
        <a:p>
          <a:endParaRPr lang="en-US"/>
        </a:p>
      </dgm:t>
    </dgm:pt>
    <dgm:pt modelId="{A4B1A9DA-420E-4114-BBDA-8750CB99C87E}" type="pres">
      <dgm:prSet presAssocID="{5EEE469B-DBA5-450A-A4AA-A4E3439B3DC1}" presName="hierRoot2" presStyleCnt="0">
        <dgm:presLayoutVars>
          <dgm:hierBranch val="init"/>
        </dgm:presLayoutVars>
      </dgm:prSet>
      <dgm:spPr/>
    </dgm:pt>
    <dgm:pt modelId="{8FAB8AD8-71B2-457A-9D70-2BD0FC5879B5}" type="pres">
      <dgm:prSet presAssocID="{5EEE469B-DBA5-450A-A4AA-A4E3439B3DC1}" presName="rootComposite" presStyleCnt="0"/>
      <dgm:spPr/>
    </dgm:pt>
    <dgm:pt modelId="{3BD97275-6954-409B-B395-3C2B1EA82F6A}" type="pres">
      <dgm:prSet presAssocID="{5EEE469B-DBA5-450A-A4AA-A4E3439B3DC1}" presName="rootText" presStyleLbl="node2" presStyleIdx="2" presStyleCnt="4">
        <dgm:presLayoutVars>
          <dgm:chPref val="3"/>
        </dgm:presLayoutVars>
      </dgm:prSet>
      <dgm:spPr/>
      <dgm:t>
        <a:bodyPr/>
        <a:lstStyle/>
        <a:p>
          <a:endParaRPr lang="en-US"/>
        </a:p>
      </dgm:t>
    </dgm:pt>
    <dgm:pt modelId="{DB4D078D-C442-4F39-A76E-C39D2A92EECB}" type="pres">
      <dgm:prSet presAssocID="{5EEE469B-DBA5-450A-A4AA-A4E3439B3DC1}" presName="rootConnector" presStyleLbl="node2" presStyleIdx="2" presStyleCnt="4"/>
      <dgm:spPr/>
      <dgm:t>
        <a:bodyPr/>
        <a:lstStyle/>
        <a:p>
          <a:endParaRPr lang="en-US"/>
        </a:p>
      </dgm:t>
    </dgm:pt>
    <dgm:pt modelId="{760341E3-6A50-40DE-B7C5-698B5C56FAC9}" type="pres">
      <dgm:prSet presAssocID="{5EEE469B-DBA5-450A-A4AA-A4E3439B3DC1}" presName="hierChild4" presStyleCnt="0"/>
      <dgm:spPr/>
    </dgm:pt>
    <dgm:pt modelId="{A019AA3B-D1A5-45B2-BF48-4AC8948DAD6F}" type="pres">
      <dgm:prSet presAssocID="{5EEE469B-DBA5-450A-A4AA-A4E3439B3DC1}" presName="hierChild5" presStyleCnt="0"/>
      <dgm:spPr/>
    </dgm:pt>
    <dgm:pt modelId="{BE5ECCC5-8F44-43D6-9C15-C82255D0D618}" type="pres">
      <dgm:prSet presAssocID="{75A9C778-992A-4112-85DF-A6F61765831A}" presName="Name37" presStyleLbl="parChTrans1D2" presStyleIdx="3" presStyleCnt="4"/>
      <dgm:spPr/>
      <dgm:t>
        <a:bodyPr/>
        <a:lstStyle/>
        <a:p>
          <a:endParaRPr lang="en-US"/>
        </a:p>
      </dgm:t>
    </dgm:pt>
    <dgm:pt modelId="{6E27C1E9-B2AD-493B-91BD-0D23B556F558}" type="pres">
      <dgm:prSet presAssocID="{64B71352-08CB-4C63-A9DC-205DEEC1BC4F}" presName="hierRoot2" presStyleCnt="0">
        <dgm:presLayoutVars>
          <dgm:hierBranch val="init"/>
        </dgm:presLayoutVars>
      </dgm:prSet>
      <dgm:spPr/>
    </dgm:pt>
    <dgm:pt modelId="{2910FE11-4423-47C8-B11B-3E6BE1B9062C}" type="pres">
      <dgm:prSet presAssocID="{64B71352-08CB-4C63-A9DC-205DEEC1BC4F}" presName="rootComposite" presStyleCnt="0"/>
      <dgm:spPr/>
    </dgm:pt>
    <dgm:pt modelId="{92C29EBD-F1A2-44DC-BBF1-C973F68CEDF9}" type="pres">
      <dgm:prSet presAssocID="{64B71352-08CB-4C63-A9DC-205DEEC1BC4F}" presName="rootText" presStyleLbl="node2" presStyleIdx="3" presStyleCnt="4">
        <dgm:presLayoutVars>
          <dgm:chPref val="3"/>
        </dgm:presLayoutVars>
      </dgm:prSet>
      <dgm:spPr/>
      <dgm:t>
        <a:bodyPr/>
        <a:lstStyle/>
        <a:p>
          <a:endParaRPr lang="en-US"/>
        </a:p>
      </dgm:t>
    </dgm:pt>
    <dgm:pt modelId="{31C78E2B-983D-4747-99D6-FAB6F472F723}" type="pres">
      <dgm:prSet presAssocID="{64B71352-08CB-4C63-A9DC-205DEEC1BC4F}" presName="rootConnector" presStyleLbl="node2" presStyleIdx="3" presStyleCnt="4"/>
      <dgm:spPr/>
      <dgm:t>
        <a:bodyPr/>
        <a:lstStyle/>
        <a:p>
          <a:endParaRPr lang="en-US"/>
        </a:p>
      </dgm:t>
    </dgm:pt>
    <dgm:pt modelId="{C4625C9A-6249-45F4-B2A9-612389085C19}" type="pres">
      <dgm:prSet presAssocID="{64B71352-08CB-4C63-A9DC-205DEEC1BC4F}" presName="hierChild4" presStyleCnt="0"/>
      <dgm:spPr/>
    </dgm:pt>
    <dgm:pt modelId="{DC469FA7-5282-4590-8200-81374D4D05CD}" type="pres">
      <dgm:prSet presAssocID="{64B71352-08CB-4C63-A9DC-205DEEC1BC4F}" presName="hierChild5" presStyleCnt="0"/>
      <dgm:spPr/>
    </dgm:pt>
    <dgm:pt modelId="{F4E6C916-C5CA-4111-AE34-75134D130FFD}" type="pres">
      <dgm:prSet presAssocID="{5D8A7D1E-5DE9-4C65-92F0-E72C6FA58DC8}" presName="hierChild3" presStyleCnt="0"/>
      <dgm:spPr/>
    </dgm:pt>
  </dgm:ptLst>
  <dgm:cxnLst>
    <dgm:cxn modelId="{7B38B7F2-BAD6-0F46-8FCE-C8FA6BC308E1}" type="presOf" srcId="{5EEE469B-DBA5-450A-A4AA-A4E3439B3DC1}" destId="{3BD97275-6954-409B-B395-3C2B1EA82F6A}" srcOrd="0" destOrd="0" presId="urn:microsoft.com/office/officeart/2005/8/layout/orgChart1"/>
    <dgm:cxn modelId="{4D99E7A9-3698-984F-99E1-304B887D50D5}" type="presOf" srcId="{5D8A7D1E-5DE9-4C65-92F0-E72C6FA58DC8}" destId="{CB0ED0CB-90BD-4908-AEDD-D13C252FD262}" srcOrd="0" destOrd="0" presId="urn:microsoft.com/office/officeart/2005/8/layout/orgChart1"/>
    <dgm:cxn modelId="{0CEBCC23-E073-B642-8ADD-D13F3132D250}" type="presOf" srcId="{64B71352-08CB-4C63-A9DC-205DEEC1BC4F}" destId="{92C29EBD-F1A2-44DC-BBF1-C973F68CEDF9}" srcOrd="0" destOrd="0" presId="urn:microsoft.com/office/officeart/2005/8/layout/orgChart1"/>
    <dgm:cxn modelId="{6F7E8B39-B939-7C4E-AC21-7429F08A4F55}" type="presOf" srcId="{64B71352-08CB-4C63-A9DC-205DEEC1BC4F}" destId="{31C78E2B-983D-4747-99D6-FAB6F472F723}" srcOrd="1" destOrd="0" presId="urn:microsoft.com/office/officeart/2005/8/layout/orgChart1"/>
    <dgm:cxn modelId="{F6467815-16DB-6141-9012-F12695834F27}" type="presOf" srcId="{217BFDCF-1D4F-419F-998F-5F2413EB88B7}" destId="{A52265D3-9FD5-4DE5-9C86-0DD8A53AE2A7}" srcOrd="1" destOrd="0" presId="urn:microsoft.com/office/officeart/2005/8/layout/orgChart1"/>
    <dgm:cxn modelId="{C5B7DE87-18C4-4C51-9BC1-339F8B2F0C03}" srcId="{5D8A7D1E-5DE9-4C65-92F0-E72C6FA58DC8}" destId="{5EEE469B-DBA5-450A-A4AA-A4E3439B3DC1}" srcOrd="2" destOrd="0" parTransId="{EC9FDDDA-428F-4487-B344-6B9CBEBF4121}" sibTransId="{64488D75-0EC7-4928-BD84-11F29ECC481B}"/>
    <dgm:cxn modelId="{71E774F0-4E35-AF4D-AD85-B962CF172C2D}" type="presOf" srcId="{5EEE469B-DBA5-450A-A4AA-A4E3439B3DC1}" destId="{DB4D078D-C442-4F39-A76E-C39D2A92EECB}" srcOrd="1" destOrd="0" presId="urn:microsoft.com/office/officeart/2005/8/layout/orgChart1"/>
    <dgm:cxn modelId="{45A31F25-D482-8C4F-8150-004DFA28F8E8}" type="presOf" srcId="{521DB243-A601-4A50-97D1-C7A1E0BC15C9}" destId="{0977FD2D-5109-4E93-8BE4-6CF639B574F8}" srcOrd="0" destOrd="0" presId="urn:microsoft.com/office/officeart/2005/8/layout/orgChart1"/>
    <dgm:cxn modelId="{9515512A-4C67-5145-BD40-B6FCB595A3A6}" type="presOf" srcId="{217BFDCF-1D4F-419F-998F-5F2413EB88B7}" destId="{9B3F4924-01EB-4853-8192-6D42994D236F}" srcOrd="0" destOrd="0" presId="urn:microsoft.com/office/officeart/2005/8/layout/orgChart1"/>
    <dgm:cxn modelId="{EE0B04C9-B3A9-4E6C-9E2C-BCB8A229643A}" srcId="{5D8A7D1E-5DE9-4C65-92F0-E72C6FA58DC8}" destId="{64B71352-08CB-4C63-A9DC-205DEEC1BC4F}" srcOrd="3" destOrd="0" parTransId="{75A9C778-992A-4112-85DF-A6F61765831A}" sibTransId="{01C3C6AF-8D2C-4C5D-A8AB-C4A82F4CE6B6}"/>
    <dgm:cxn modelId="{D0A21EEF-3469-49ED-B23A-07238A7D0E8C}" srcId="{5D8A7D1E-5DE9-4C65-92F0-E72C6FA58DC8}" destId="{217BFDCF-1D4F-419F-998F-5F2413EB88B7}" srcOrd="1" destOrd="0" parTransId="{6073D60C-10F4-493D-89D8-046BFB6C8EC7}" sibTransId="{B5F25D3A-EA7E-45CC-85E9-877804A4771F}"/>
    <dgm:cxn modelId="{D257A094-AE3F-42EE-BEBE-6DE6FA4C6A81}" srcId="{5D8A7D1E-5DE9-4C65-92F0-E72C6FA58DC8}" destId="{521DB243-A601-4A50-97D1-C7A1E0BC15C9}" srcOrd="0" destOrd="0" parTransId="{62DD251A-E178-4BAF-B27E-0CA29EAFFEC2}" sibTransId="{21A65C4F-5F64-4021-A83E-067018084ECD}"/>
    <dgm:cxn modelId="{A1AFEFA8-C6D0-F946-A3DB-D490A0FAA7F1}" type="presOf" srcId="{75A9C778-992A-4112-85DF-A6F61765831A}" destId="{BE5ECCC5-8F44-43D6-9C15-C82255D0D618}" srcOrd="0" destOrd="0" presId="urn:microsoft.com/office/officeart/2005/8/layout/orgChart1"/>
    <dgm:cxn modelId="{833B0D13-F744-A24B-BABC-2BE60C64BDF0}" type="presOf" srcId="{5FD21A35-DE4C-4DFC-9DF9-E95D89101AC8}" destId="{5BDC9BCA-DB95-4753-901E-DD919C7E2A08}" srcOrd="0" destOrd="0" presId="urn:microsoft.com/office/officeart/2005/8/layout/orgChart1"/>
    <dgm:cxn modelId="{3F3C7F12-7DA5-EB47-AAF4-AB8C6605E9C8}" type="presOf" srcId="{6073D60C-10F4-493D-89D8-046BFB6C8EC7}" destId="{14A51FDA-F4B2-4B7D-89F1-97FF2A25591A}" srcOrd="0" destOrd="0" presId="urn:microsoft.com/office/officeart/2005/8/layout/orgChart1"/>
    <dgm:cxn modelId="{706BEBFB-A559-4D14-BC64-57F57C8F91A1}" srcId="{5FD21A35-DE4C-4DFC-9DF9-E95D89101AC8}" destId="{5D8A7D1E-5DE9-4C65-92F0-E72C6FA58DC8}" srcOrd="0" destOrd="0" parTransId="{4291D72E-3365-4961-AF58-88DDBA14E001}" sibTransId="{DD332E27-E111-4E81-8352-C03E1D6C7DC6}"/>
    <dgm:cxn modelId="{32F6C786-CB6E-AB4D-BB57-20E046250909}" type="presOf" srcId="{5D8A7D1E-5DE9-4C65-92F0-E72C6FA58DC8}" destId="{915504B1-60A4-49F3-AD86-A42AEB2315F7}" srcOrd="1" destOrd="0" presId="urn:microsoft.com/office/officeart/2005/8/layout/orgChart1"/>
    <dgm:cxn modelId="{4DB572EB-1D0D-F44F-9931-1EF18BB26653}" type="presOf" srcId="{521DB243-A601-4A50-97D1-C7A1E0BC15C9}" destId="{990CB525-4DD4-4732-8AF2-C2AC1FCF1D5D}" srcOrd="1" destOrd="0" presId="urn:microsoft.com/office/officeart/2005/8/layout/orgChart1"/>
    <dgm:cxn modelId="{A4A31F86-590A-1541-9298-BAD439D7F077}" type="presOf" srcId="{EC9FDDDA-428F-4487-B344-6B9CBEBF4121}" destId="{3E431358-DBE0-4BA6-BD8E-B865A7EE4B9A}" srcOrd="0" destOrd="0" presId="urn:microsoft.com/office/officeart/2005/8/layout/orgChart1"/>
    <dgm:cxn modelId="{4AFC125F-D4DD-554D-887A-84725FCC7BE5}" type="presOf" srcId="{62DD251A-E178-4BAF-B27E-0CA29EAFFEC2}" destId="{5C2F11D7-56BC-45F8-A273-0C719EC9B5B7}" srcOrd="0" destOrd="0" presId="urn:microsoft.com/office/officeart/2005/8/layout/orgChart1"/>
    <dgm:cxn modelId="{31E05312-5812-4C4C-BE6D-3DE33DE62C0C}" type="presParOf" srcId="{5BDC9BCA-DB95-4753-901E-DD919C7E2A08}" destId="{7B07AEF7-21DF-4F39-823F-C213C3DDAD8D}" srcOrd="0" destOrd="0" presId="urn:microsoft.com/office/officeart/2005/8/layout/orgChart1"/>
    <dgm:cxn modelId="{E37457EE-C184-0348-A360-CD847803F555}" type="presParOf" srcId="{7B07AEF7-21DF-4F39-823F-C213C3DDAD8D}" destId="{24C9D448-F1EB-47EC-9E5C-FC49CBA0BCE9}" srcOrd="0" destOrd="0" presId="urn:microsoft.com/office/officeart/2005/8/layout/orgChart1"/>
    <dgm:cxn modelId="{636239A3-ADAB-F04F-866B-C7F19D17A09A}" type="presParOf" srcId="{24C9D448-F1EB-47EC-9E5C-FC49CBA0BCE9}" destId="{CB0ED0CB-90BD-4908-AEDD-D13C252FD262}" srcOrd="0" destOrd="0" presId="urn:microsoft.com/office/officeart/2005/8/layout/orgChart1"/>
    <dgm:cxn modelId="{3F9FFE61-0E1A-6441-8B5C-BAC9AD4D9F1A}" type="presParOf" srcId="{24C9D448-F1EB-47EC-9E5C-FC49CBA0BCE9}" destId="{915504B1-60A4-49F3-AD86-A42AEB2315F7}" srcOrd="1" destOrd="0" presId="urn:microsoft.com/office/officeart/2005/8/layout/orgChart1"/>
    <dgm:cxn modelId="{54DC2203-FED7-0D4E-B0D0-877B2DC859B5}" type="presParOf" srcId="{7B07AEF7-21DF-4F39-823F-C213C3DDAD8D}" destId="{B13957A7-00E5-418A-A7EA-E97676A2BC89}" srcOrd="1" destOrd="0" presId="urn:microsoft.com/office/officeart/2005/8/layout/orgChart1"/>
    <dgm:cxn modelId="{693172E1-F416-B74C-A4A8-FDC1E3542721}" type="presParOf" srcId="{B13957A7-00E5-418A-A7EA-E97676A2BC89}" destId="{5C2F11D7-56BC-45F8-A273-0C719EC9B5B7}" srcOrd="0" destOrd="0" presId="urn:microsoft.com/office/officeart/2005/8/layout/orgChart1"/>
    <dgm:cxn modelId="{C91FA7EB-FF1D-6045-9748-7416BFBF78A6}" type="presParOf" srcId="{B13957A7-00E5-418A-A7EA-E97676A2BC89}" destId="{390D4871-4D8B-434B-9961-545465A1B3DE}" srcOrd="1" destOrd="0" presId="urn:microsoft.com/office/officeart/2005/8/layout/orgChart1"/>
    <dgm:cxn modelId="{E464D503-830A-724E-8463-3E013A4770F2}" type="presParOf" srcId="{390D4871-4D8B-434B-9961-545465A1B3DE}" destId="{23466107-76AE-4D5C-BECE-05ECD0C7A6C3}" srcOrd="0" destOrd="0" presId="urn:microsoft.com/office/officeart/2005/8/layout/orgChart1"/>
    <dgm:cxn modelId="{6231106E-791E-D54B-92AF-897E2934CC81}" type="presParOf" srcId="{23466107-76AE-4D5C-BECE-05ECD0C7A6C3}" destId="{0977FD2D-5109-4E93-8BE4-6CF639B574F8}" srcOrd="0" destOrd="0" presId="urn:microsoft.com/office/officeart/2005/8/layout/orgChart1"/>
    <dgm:cxn modelId="{A1E36F43-4452-2549-8E28-CC951F154947}" type="presParOf" srcId="{23466107-76AE-4D5C-BECE-05ECD0C7A6C3}" destId="{990CB525-4DD4-4732-8AF2-C2AC1FCF1D5D}" srcOrd="1" destOrd="0" presId="urn:microsoft.com/office/officeart/2005/8/layout/orgChart1"/>
    <dgm:cxn modelId="{6D4A3716-C2F5-7048-BD94-142E024C2832}" type="presParOf" srcId="{390D4871-4D8B-434B-9961-545465A1B3DE}" destId="{4EF63518-B2D6-4D71-B990-03C409A537BF}" srcOrd="1" destOrd="0" presId="urn:microsoft.com/office/officeart/2005/8/layout/orgChart1"/>
    <dgm:cxn modelId="{412268BC-B1F7-2C45-8A9D-6E4A85BF638B}" type="presParOf" srcId="{390D4871-4D8B-434B-9961-545465A1B3DE}" destId="{A725CD7A-0B4A-483B-92A4-2B0A4F058282}" srcOrd="2" destOrd="0" presId="urn:microsoft.com/office/officeart/2005/8/layout/orgChart1"/>
    <dgm:cxn modelId="{6B3AFC06-B45E-BC42-9A54-2F948A89702A}" type="presParOf" srcId="{B13957A7-00E5-418A-A7EA-E97676A2BC89}" destId="{14A51FDA-F4B2-4B7D-89F1-97FF2A25591A}" srcOrd="2" destOrd="0" presId="urn:microsoft.com/office/officeart/2005/8/layout/orgChart1"/>
    <dgm:cxn modelId="{D65FB02B-D290-954F-AF9E-B5AE5106F988}" type="presParOf" srcId="{B13957A7-00E5-418A-A7EA-E97676A2BC89}" destId="{CB2B4F40-F94A-42CE-BCD2-192DD09A4BCB}" srcOrd="3" destOrd="0" presId="urn:microsoft.com/office/officeart/2005/8/layout/orgChart1"/>
    <dgm:cxn modelId="{DF4880BC-8854-BC42-88B4-648D2F3F4716}" type="presParOf" srcId="{CB2B4F40-F94A-42CE-BCD2-192DD09A4BCB}" destId="{F879247C-B0A7-459B-989F-20B6119BEC5B}" srcOrd="0" destOrd="0" presId="urn:microsoft.com/office/officeart/2005/8/layout/orgChart1"/>
    <dgm:cxn modelId="{A648B863-E3E9-684A-A97D-2C7CAA468C0F}" type="presParOf" srcId="{F879247C-B0A7-459B-989F-20B6119BEC5B}" destId="{9B3F4924-01EB-4853-8192-6D42994D236F}" srcOrd="0" destOrd="0" presId="urn:microsoft.com/office/officeart/2005/8/layout/orgChart1"/>
    <dgm:cxn modelId="{9CCE55AF-0210-0E49-9086-1CCC6E472C8F}" type="presParOf" srcId="{F879247C-B0A7-459B-989F-20B6119BEC5B}" destId="{A52265D3-9FD5-4DE5-9C86-0DD8A53AE2A7}" srcOrd="1" destOrd="0" presId="urn:microsoft.com/office/officeart/2005/8/layout/orgChart1"/>
    <dgm:cxn modelId="{2506E649-47C6-E140-98FE-9F6CE9AE71CE}" type="presParOf" srcId="{CB2B4F40-F94A-42CE-BCD2-192DD09A4BCB}" destId="{8053F98E-25C0-4138-9850-1ED0E866781D}" srcOrd="1" destOrd="0" presId="urn:microsoft.com/office/officeart/2005/8/layout/orgChart1"/>
    <dgm:cxn modelId="{77402895-50A0-964A-8088-B7AD1A27BD1D}" type="presParOf" srcId="{CB2B4F40-F94A-42CE-BCD2-192DD09A4BCB}" destId="{DEBBC0E3-C614-4E90-817E-2C4464750606}" srcOrd="2" destOrd="0" presId="urn:microsoft.com/office/officeart/2005/8/layout/orgChart1"/>
    <dgm:cxn modelId="{C09E32BE-42CC-E74B-B653-DF3E11767739}" type="presParOf" srcId="{B13957A7-00E5-418A-A7EA-E97676A2BC89}" destId="{3E431358-DBE0-4BA6-BD8E-B865A7EE4B9A}" srcOrd="4" destOrd="0" presId="urn:microsoft.com/office/officeart/2005/8/layout/orgChart1"/>
    <dgm:cxn modelId="{0D5FA475-3380-7249-BA50-F38D71C45EF2}" type="presParOf" srcId="{B13957A7-00E5-418A-A7EA-E97676A2BC89}" destId="{A4B1A9DA-420E-4114-BBDA-8750CB99C87E}" srcOrd="5" destOrd="0" presId="urn:microsoft.com/office/officeart/2005/8/layout/orgChart1"/>
    <dgm:cxn modelId="{1A883E6D-3B6D-584C-BBFC-695E09E4B997}" type="presParOf" srcId="{A4B1A9DA-420E-4114-BBDA-8750CB99C87E}" destId="{8FAB8AD8-71B2-457A-9D70-2BD0FC5879B5}" srcOrd="0" destOrd="0" presId="urn:microsoft.com/office/officeart/2005/8/layout/orgChart1"/>
    <dgm:cxn modelId="{72BB0365-1B05-444E-83A6-8150D8DEFD4C}" type="presParOf" srcId="{8FAB8AD8-71B2-457A-9D70-2BD0FC5879B5}" destId="{3BD97275-6954-409B-B395-3C2B1EA82F6A}" srcOrd="0" destOrd="0" presId="urn:microsoft.com/office/officeart/2005/8/layout/orgChart1"/>
    <dgm:cxn modelId="{7943C180-78AD-6846-BC32-74EEE3BCE720}" type="presParOf" srcId="{8FAB8AD8-71B2-457A-9D70-2BD0FC5879B5}" destId="{DB4D078D-C442-4F39-A76E-C39D2A92EECB}" srcOrd="1" destOrd="0" presId="urn:microsoft.com/office/officeart/2005/8/layout/orgChart1"/>
    <dgm:cxn modelId="{C0037B3B-CFDF-C04C-B975-F6237121CE78}" type="presParOf" srcId="{A4B1A9DA-420E-4114-BBDA-8750CB99C87E}" destId="{760341E3-6A50-40DE-B7C5-698B5C56FAC9}" srcOrd="1" destOrd="0" presId="urn:microsoft.com/office/officeart/2005/8/layout/orgChart1"/>
    <dgm:cxn modelId="{D67398EE-D12C-2F48-8F72-71744239ECF8}" type="presParOf" srcId="{A4B1A9DA-420E-4114-BBDA-8750CB99C87E}" destId="{A019AA3B-D1A5-45B2-BF48-4AC8948DAD6F}" srcOrd="2" destOrd="0" presId="urn:microsoft.com/office/officeart/2005/8/layout/orgChart1"/>
    <dgm:cxn modelId="{353AA30C-067D-8F48-AAE7-66642B073F49}" type="presParOf" srcId="{B13957A7-00E5-418A-A7EA-E97676A2BC89}" destId="{BE5ECCC5-8F44-43D6-9C15-C82255D0D618}" srcOrd="6" destOrd="0" presId="urn:microsoft.com/office/officeart/2005/8/layout/orgChart1"/>
    <dgm:cxn modelId="{5168B928-5798-7445-957B-D72CB38D7EA4}" type="presParOf" srcId="{B13957A7-00E5-418A-A7EA-E97676A2BC89}" destId="{6E27C1E9-B2AD-493B-91BD-0D23B556F558}" srcOrd="7" destOrd="0" presId="urn:microsoft.com/office/officeart/2005/8/layout/orgChart1"/>
    <dgm:cxn modelId="{AED67972-3BD9-A24C-BBB9-01700E5D3AEA}" type="presParOf" srcId="{6E27C1E9-B2AD-493B-91BD-0D23B556F558}" destId="{2910FE11-4423-47C8-B11B-3E6BE1B9062C}" srcOrd="0" destOrd="0" presId="urn:microsoft.com/office/officeart/2005/8/layout/orgChart1"/>
    <dgm:cxn modelId="{42FE55A9-1EC4-154E-B674-73F5D2CA700B}" type="presParOf" srcId="{2910FE11-4423-47C8-B11B-3E6BE1B9062C}" destId="{92C29EBD-F1A2-44DC-BBF1-C973F68CEDF9}" srcOrd="0" destOrd="0" presId="urn:microsoft.com/office/officeart/2005/8/layout/orgChart1"/>
    <dgm:cxn modelId="{05EEAE94-A6FE-B14D-BF18-803E3A4ABFD1}" type="presParOf" srcId="{2910FE11-4423-47C8-B11B-3E6BE1B9062C}" destId="{31C78E2B-983D-4747-99D6-FAB6F472F723}" srcOrd="1" destOrd="0" presId="urn:microsoft.com/office/officeart/2005/8/layout/orgChart1"/>
    <dgm:cxn modelId="{1EC88D5D-799A-744A-B3A3-6CD26C425033}" type="presParOf" srcId="{6E27C1E9-B2AD-493B-91BD-0D23B556F558}" destId="{C4625C9A-6249-45F4-B2A9-612389085C19}" srcOrd="1" destOrd="0" presId="urn:microsoft.com/office/officeart/2005/8/layout/orgChart1"/>
    <dgm:cxn modelId="{9A1089AE-B5DD-8C47-896C-07DCBD6FECCC}" type="presParOf" srcId="{6E27C1E9-B2AD-493B-91BD-0D23B556F558}" destId="{DC469FA7-5282-4590-8200-81374D4D05CD}" srcOrd="2" destOrd="0" presId="urn:microsoft.com/office/officeart/2005/8/layout/orgChart1"/>
    <dgm:cxn modelId="{93E38432-9DB3-A447-9260-31AC9E445D51}" type="presParOf" srcId="{7B07AEF7-21DF-4F39-823F-C213C3DDAD8D}" destId="{F4E6C916-C5CA-4111-AE34-75134D130F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38243"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8244" name="Rectangle 4"/>
          <p:cNvSpPr>
            <a:spLocks noGrp="1" noChangeArrowheads="1"/>
          </p:cNvSpPr>
          <p:nvPr>
            <p:ph type="ftr" sz="quarter" idx="2"/>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38245" name="Rectangle 5"/>
          <p:cNvSpPr>
            <a:spLocks noGrp="1" noChangeArrowheads="1"/>
          </p:cNvSpPr>
          <p:nvPr>
            <p:ph type="sldNum" sz="quarter" idx="3"/>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4CBDEB6-EF68-4DD9-A8B1-E2263BE7AB4C}" type="slidenum">
              <a:rPr lang="en-GB"/>
              <a:pPr>
                <a:defRPr/>
              </a:pPr>
              <a:t>‹#›</a:t>
            </a:fld>
            <a:endParaRPr lang="en-GB"/>
          </a:p>
        </p:txBody>
      </p:sp>
    </p:spTree>
    <p:extLst>
      <p:ext uri="{BB962C8B-B14F-4D97-AF65-F5344CB8AC3E}">
        <p14:creationId xmlns:p14="http://schemas.microsoft.com/office/powerpoint/2010/main" val="184409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3" name="Date Placeholder 2"/>
          <p:cNvSpPr>
            <a:spLocks noGrp="1"/>
          </p:cNvSpPr>
          <p:nvPr>
            <p:ph type="dt"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FFC5AFCC-1D33-4835-A238-5A207F2225E1}" type="datetimeFigureOut">
              <a:rPr lang="en-US"/>
              <a:pPr>
                <a:defRPr/>
              </a:pPr>
              <a:t>12/10/2019</a:t>
            </a:fld>
            <a:endParaRPr lang="en-GB"/>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3100" y="4687888"/>
            <a:ext cx="5389563" cy="44418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74188"/>
            <a:ext cx="2919413" cy="493712"/>
          </a:xfrm>
          <a:prstGeom prst="rect">
            <a:avLst/>
          </a:prstGeom>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7" name="Slide Number Placeholder 6"/>
          <p:cNvSpPr>
            <a:spLocks noGrp="1"/>
          </p:cNvSpPr>
          <p:nvPr>
            <p:ph type="sldNum" sz="quarter" idx="5"/>
          </p:nvPr>
        </p:nvSpPr>
        <p:spPr>
          <a:xfrm>
            <a:off x="3814763" y="9374188"/>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012A9B3-0FAB-42B0-8167-5C8C436A50F1}" type="slidenum">
              <a:rPr lang="en-GB"/>
              <a:pPr>
                <a:defRPr/>
              </a:pPr>
              <a:t>‹#›</a:t>
            </a:fld>
            <a:endParaRPr lang="en-GB"/>
          </a:p>
        </p:txBody>
      </p:sp>
    </p:spTree>
    <p:extLst>
      <p:ext uri="{BB962C8B-B14F-4D97-AF65-F5344CB8AC3E}">
        <p14:creationId xmlns:p14="http://schemas.microsoft.com/office/powerpoint/2010/main" val="1834986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a:lstStyle/>
          <a:p>
            <a:fld id="{2AF74809-B8A1-4B11-AABC-F896BE8F4ED5}" type="slidenum">
              <a:rPr lang="en-GB" smtClean="0">
                <a:cs typeface="Arial" charset="0"/>
              </a:rPr>
              <a:pPr/>
              <a:t>1</a:t>
            </a:fld>
            <a:endParaRPr lang="en-GB" smtClean="0">
              <a:cs typeface="Arial" charset="0"/>
            </a:endParaRPr>
          </a:p>
        </p:txBody>
      </p:sp>
    </p:spTree>
    <p:extLst>
      <p:ext uri="{BB962C8B-B14F-4D97-AF65-F5344CB8AC3E}">
        <p14:creationId xmlns:p14="http://schemas.microsoft.com/office/powerpoint/2010/main" val="4094517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900113" y="739775"/>
            <a:ext cx="4935537" cy="3702050"/>
          </a:xfrm>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pPr marL="171450" indent="-171450">
              <a:buFont typeface="Arial" panose="020B0604020202020204" pitchFamily="34" charset="0"/>
              <a:buChar char="•"/>
            </a:pPr>
            <a:r>
              <a:rPr lang="en-US" dirty="0" smtClean="0"/>
              <a:t>This</a:t>
            </a:r>
            <a:r>
              <a:rPr lang="en-US" baseline="0" dirty="0" smtClean="0"/>
              <a:t> is also sort of an implementation check. So Take up was really high for the grant as opposed to 85% for the people in the loans group. </a:t>
            </a:r>
          </a:p>
          <a:p>
            <a:pPr marL="171450" indent="-171450">
              <a:buFont typeface="Arial" panose="020B0604020202020204" pitchFamily="34" charset="0"/>
              <a:buChar char="•"/>
            </a:pPr>
            <a:r>
              <a:rPr lang="en-US" baseline="0" dirty="0" smtClean="0"/>
              <a:t>The loan amount is less because there are less people in the loan group</a:t>
            </a:r>
          </a:p>
          <a:p>
            <a:pPr marL="171450" indent="-171450">
              <a:buFont typeface="Arial" panose="020B0604020202020204" pitchFamily="34" charset="0"/>
              <a:buChar char="•"/>
            </a:pPr>
            <a:r>
              <a:rPr lang="en-US" baseline="0" dirty="0" smtClean="0"/>
              <a:t>2% of the control group received loans from one of our implementing NGO</a:t>
            </a:r>
          </a:p>
          <a:p>
            <a:endParaRPr dirty="0"/>
          </a:p>
        </p:txBody>
      </p:sp>
    </p:spTree>
    <p:extLst>
      <p:ext uri="{BB962C8B-B14F-4D97-AF65-F5344CB8AC3E}">
        <p14:creationId xmlns:p14="http://schemas.microsoft.com/office/powerpoint/2010/main" val="2369927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a:t>
            </a:r>
            <a:r>
              <a:rPr lang="en-US" baseline="0" dirty="0" smtClean="0"/>
              <a:t> results.</a:t>
            </a:r>
          </a:p>
          <a:p>
            <a:pPr marL="171450" indent="-171450">
              <a:buFont typeface="Arial" panose="020B0604020202020204" pitchFamily="34" charset="0"/>
              <a:buChar char="•"/>
            </a:pPr>
            <a:r>
              <a:rPr lang="en-US" baseline="0" dirty="0" smtClean="0"/>
              <a:t>We finished </a:t>
            </a:r>
            <a:r>
              <a:rPr lang="en-US" baseline="0" dirty="0" err="1" smtClean="0"/>
              <a:t>endline</a:t>
            </a:r>
            <a:r>
              <a:rPr lang="en-US" baseline="0" dirty="0" smtClean="0"/>
              <a:t> data collection about 2 months ago. Where we were able to reach 95% of our sample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see that all three types of financial support had economically large and statistically significant impacts on the proportion of people who have their own business.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On average the loan increases the proportion who have businesses from 20% to 34% and the grants increase this further to 39%.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intent of the program was get people working so we also compare the proportion of people who are working at all (be it in their own business or working for others). We see that 50% of the people in control are working at all, while that increases to 60% for those that got the loan and to 64% for those that got the grants.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11</a:t>
            </a:fld>
            <a:endParaRPr lang="en-US"/>
          </a:p>
        </p:txBody>
      </p:sp>
    </p:spTree>
    <p:extLst>
      <p:ext uri="{BB962C8B-B14F-4D97-AF65-F5344CB8AC3E}">
        <p14:creationId xmlns:p14="http://schemas.microsoft.com/office/powerpoint/2010/main" val="2446601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then estimate the impacts by gender and find striking differences</a:t>
            </a:r>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12</a:t>
            </a:fld>
            <a:endParaRPr lang="en-US"/>
          </a:p>
        </p:txBody>
      </p:sp>
    </p:spTree>
    <p:extLst>
      <p:ext uri="{BB962C8B-B14F-4D97-AF65-F5344CB8AC3E}">
        <p14:creationId xmlns:p14="http://schemas.microsoft.com/office/powerpoint/2010/main" val="1310710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While both genders use the funds to increase business ownership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see no impact on overall employment for men and huge increases in employment for women. This can be partially explained by the fact that 90% of men in the control group are working, while only 24% of women in the control are working. In the treatment groups about 90% of men are working (so no difference relative to control) but 39% of women in the loan group are working and 45% in the grants groups are working.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Weekly</a:t>
            </a:r>
            <a:r>
              <a:rPr lang="en-US" sz="1200" kern="1200" baseline="0" dirty="0" smtClean="0">
                <a:solidFill>
                  <a:schemeClr val="tx1"/>
                </a:solidFill>
                <a:effectLst/>
                <a:latin typeface="+mn-lt"/>
                <a:ea typeface="+mn-ea"/>
                <a:cs typeface="+mn-cs"/>
              </a:rPr>
              <a:t> working hours, we also see a similar trend</a:t>
            </a:r>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13</a:t>
            </a:fld>
            <a:endParaRPr lang="en-US"/>
          </a:p>
        </p:txBody>
      </p:sp>
    </p:spTree>
    <p:extLst>
      <p:ext uri="{BB962C8B-B14F-4D97-AF65-F5344CB8AC3E}">
        <p14:creationId xmlns:p14="http://schemas.microsoft.com/office/powerpoint/2010/main" val="3292380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Total</a:t>
            </a:r>
            <a:r>
              <a:rPr lang="en-US" sz="1200" kern="1200" baseline="0" dirty="0" smtClean="0">
                <a:solidFill>
                  <a:schemeClr val="tx1"/>
                </a:solidFill>
                <a:effectLst/>
                <a:latin typeface="+mn-lt"/>
                <a:ea typeface="+mn-ea"/>
                <a:cs typeface="+mn-cs"/>
              </a:rPr>
              <a:t> income= business profits + wage income + rent from assets + transfers from family members + government aid + other</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Women are seeing significant</a:t>
            </a:r>
            <a:r>
              <a:rPr lang="en-US" sz="1200" kern="1200" baseline="0" dirty="0" smtClean="0">
                <a:solidFill>
                  <a:schemeClr val="tx1"/>
                </a:solidFill>
                <a:effectLst/>
                <a:latin typeface="+mn-lt"/>
                <a:ea typeface="+mn-ea"/>
                <a:cs typeface="+mn-cs"/>
              </a:rPr>
              <a:t> increase in total income that is mainly driven by an increase in business profits compared to the women in the control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Following this we estimate the impacts of the treatments on total income and find no significant differences in income for men, but an increase of 17% for women in the loan group and an increase of between 27-36% in the grants groups. These increases are some of the largest that can be found in the development literature. </a:t>
            </a:r>
            <a:endParaRPr lang="en-US"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Aside from the men receiving loans having a significant increase in their business profits compared to the men in control, there is no impact on the men’s income</a:t>
            </a:r>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14</a:t>
            </a:fld>
            <a:endParaRPr lang="en-US"/>
          </a:p>
        </p:txBody>
      </p:sp>
    </p:spTree>
    <p:extLst>
      <p:ext uri="{BB962C8B-B14F-4D97-AF65-F5344CB8AC3E}">
        <p14:creationId xmlns:p14="http://schemas.microsoft.com/office/powerpoint/2010/main" val="1449376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These results show that the impact of capital assistance on business ownership is much stronger on women than it is on men; women saw an average increase of 20 percentage points in business ownership between control and treatment, men saw an increase of 13 percentage points.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Many prior studies found that the impact of loans on business ownership is small and often indistinguishable from zero. In this setting we see large positive impacts.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15</a:t>
            </a:fld>
            <a:endParaRPr lang="en-US"/>
          </a:p>
        </p:txBody>
      </p:sp>
    </p:spTree>
    <p:extLst>
      <p:ext uri="{BB962C8B-B14F-4D97-AF65-F5344CB8AC3E}">
        <p14:creationId xmlns:p14="http://schemas.microsoft.com/office/powerpoint/2010/main" val="3092345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While</a:t>
            </a:r>
            <a:r>
              <a:rPr lang="en-US" sz="1200" kern="1200" baseline="0" dirty="0" smtClean="0">
                <a:solidFill>
                  <a:schemeClr val="tx1"/>
                </a:solidFill>
                <a:effectLst/>
                <a:latin typeface="+mn-lt"/>
                <a:ea typeface="+mn-ea"/>
                <a:cs typeface="+mn-cs"/>
              </a:rPr>
              <a:t> the funding very positively affected women’s entry to the labor market it had no impact on men.</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means that while men will find work regardless of receiving assistance or not, women need support to help them enter the labor force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DFA816-9056-470C-84D7-07F426769933}" type="slidenum">
              <a:rPr lang="en-US" smtClean="0"/>
              <a:t>16</a:t>
            </a:fld>
            <a:endParaRPr lang="en-US"/>
          </a:p>
        </p:txBody>
      </p:sp>
    </p:spTree>
    <p:extLst>
      <p:ext uri="{BB962C8B-B14F-4D97-AF65-F5344CB8AC3E}">
        <p14:creationId xmlns:p14="http://schemas.microsoft.com/office/powerpoint/2010/main" val="2115504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Much like impact on work  while the men</a:t>
            </a:r>
            <a:r>
              <a:rPr lang="en-US" baseline="0" dirty="0" smtClean="0"/>
              <a:t> see almost no impact on their weekly working hours, women are working much more.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17</a:t>
            </a:fld>
            <a:endParaRPr lang="en-US"/>
          </a:p>
        </p:txBody>
      </p:sp>
    </p:spTree>
    <p:extLst>
      <p:ext uri="{BB962C8B-B14F-4D97-AF65-F5344CB8AC3E}">
        <p14:creationId xmlns:p14="http://schemas.microsoft.com/office/powerpoint/2010/main" val="3126398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18</a:t>
            </a:fld>
            <a:endParaRPr lang="en-US"/>
          </a:p>
        </p:txBody>
      </p:sp>
    </p:spTree>
    <p:extLst>
      <p:ext uri="{BB962C8B-B14F-4D97-AF65-F5344CB8AC3E}">
        <p14:creationId xmlns:p14="http://schemas.microsoft.com/office/powerpoint/2010/main" val="3655295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Women on average spend most of their time at home between cooking and cleaning and childcare.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19</a:t>
            </a:fld>
            <a:endParaRPr lang="en-US"/>
          </a:p>
        </p:txBody>
      </p:sp>
    </p:spTree>
    <p:extLst>
      <p:ext uri="{BB962C8B-B14F-4D97-AF65-F5344CB8AC3E}">
        <p14:creationId xmlns:p14="http://schemas.microsoft.com/office/powerpoint/2010/main" val="104390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 Egypt,</a:t>
            </a:r>
            <a:r>
              <a:rPr lang="en-US" baseline="0" dirty="0" smtClean="0"/>
              <a:t> like many MENA countries has been suffering from a very high level of youth unemployment especially for women. Social norms and household responsibilities makes it difficult for many of them to be able to work outside of the home and/or for long hours</a:t>
            </a:r>
          </a:p>
          <a:p>
            <a:pPr marL="171450" indent="-171450">
              <a:buFont typeface="Arial" panose="020B0604020202020204" pitchFamily="34" charset="0"/>
              <a:buChar char="•"/>
            </a:pPr>
            <a:r>
              <a:rPr lang="en-US" baseline="0" dirty="0" smtClean="0"/>
              <a:t>slides </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EDFA816-9056-470C-84D7-07F426769933}" type="slidenum">
              <a:rPr lang="en-US" smtClean="0"/>
              <a:t>2</a:t>
            </a:fld>
            <a:endParaRPr lang="en-US"/>
          </a:p>
        </p:txBody>
      </p:sp>
    </p:spTree>
    <p:extLst>
      <p:ext uri="{BB962C8B-B14F-4D97-AF65-F5344CB8AC3E}">
        <p14:creationId xmlns:p14="http://schemas.microsoft.com/office/powerpoint/2010/main" val="2132825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Business</a:t>
            </a:r>
            <a:r>
              <a:rPr lang="en-US" baseline="0" dirty="0" smtClean="0"/>
              <a:t> assets is all assets bought during the year after the loan/grant was received</a:t>
            </a:r>
          </a:p>
          <a:p>
            <a:pPr marL="171450" indent="-171450">
              <a:buFont typeface="Arial" panose="020B0604020202020204" pitchFamily="34" charset="0"/>
              <a:buChar char="•"/>
            </a:pPr>
            <a:r>
              <a:rPr lang="en-US" baseline="0" dirty="0" smtClean="0"/>
              <a:t>Assets include </a:t>
            </a:r>
            <a:r>
              <a:rPr lang="en-US" sz="1200" b="0" i="0" u="none" strike="noStrike" kern="1200" dirty="0" smtClean="0">
                <a:solidFill>
                  <a:schemeClr val="tx1"/>
                </a:solidFill>
                <a:effectLst/>
                <a:latin typeface="+mn-lt"/>
                <a:ea typeface="+mn-ea"/>
                <a:cs typeface="+mn-cs"/>
              </a:rPr>
              <a:t>premise,</a:t>
            </a:r>
            <a:r>
              <a:rPr lang="en-US" dirty="0" smtClean="0"/>
              <a:t> </a:t>
            </a:r>
            <a:r>
              <a:rPr lang="en-US" sz="1200" b="0" i="0" u="none" strike="noStrike" kern="1200" dirty="0" smtClean="0">
                <a:solidFill>
                  <a:schemeClr val="tx1"/>
                </a:solidFill>
                <a:effectLst/>
                <a:latin typeface="+mn-lt"/>
                <a:ea typeface="+mn-ea"/>
                <a:cs typeface="+mn-cs"/>
              </a:rPr>
              <a:t>land,</a:t>
            </a:r>
            <a:r>
              <a:rPr lang="en-US" dirty="0" smtClean="0"/>
              <a:t> </a:t>
            </a:r>
            <a:r>
              <a:rPr lang="en-US" sz="1200" b="0" i="0" u="none" strike="noStrike" kern="1200" dirty="0" smtClean="0">
                <a:solidFill>
                  <a:schemeClr val="tx1"/>
                </a:solidFill>
                <a:effectLst/>
                <a:latin typeface="+mn-lt"/>
                <a:ea typeface="+mn-ea"/>
                <a:cs typeface="+mn-cs"/>
              </a:rPr>
              <a:t>furniture,</a:t>
            </a:r>
            <a:r>
              <a:rPr lang="en-US" dirty="0" smtClean="0"/>
              <a:t> </a:t>
            </a:r>
            <a:r>
              <a:rPr lang="en-US" sz="1200" b="0" i="0" u="none" strike="noStrike" kern="1200" dirty="0" smtClean="0">
                <a:solidFill>
                  <a:schemeClr val="tx1"/>
                </a:solidFill>
                <a:effectLst/>
                <a:latin typeface="+mn-lt"/>
                <a:ea typeface="+mn-ea"/>
                <a:cs typeface="+mn-cs"/>
              </a:rPr>
              <a:t>equipment and machinery,</a:t>
            </a:r>
            <a:r>
              <a:rPr lang="en-US" dirty="0" smtClean="0"/>
              <a:t> </a:t>
            </a:r>
            <a:r>
              <a:rPr lang="en-US" sz="1200" b="0" i="0" u="none" strike="noStrike" kern="1200" dirty="0" smtClean="0">
                <a:solidFill>
                  <a:schemeClr val="tx1"/>
                </a:solidFill>
                <a:effectLst/>
                <a:latin typeface="+mn-lt"/>
                <a:ea typeface="+mn-ea"/>
                <a:cs typeface="+mn-cs"/>
              </a:rPr>
              <a:t>vehicles</a:t>
            </a:r>
            <a:r>
              <a:rPr lang="en-US" dirty="0" smtClean="0"/>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20</a:t>
            </a:fld>
            <a:endParaRPr lang="en-US"/>
          </a:p>
        </p:txBody>
      </p:sp>
    </p:spTree>
    <p:extLst>
      <p:ext uri="{BB962C8B-B14F-4D97-AF65-F5344CB8AC3E}">
        <p14:creationId xmlns:p14="http://schemas.microsoft.com/office/powerpoint/2010/main" val="2472810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Women in the treatment groups think that they are doing well and are “happier” with their lives.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also estimate the impacts these treatments have on other aspects of the lives of the participants.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One summary measure we use asks about life satisfaction by having people rate their life on a 10-point scale. While men’s life satisfaction increases by 5% on average, women who got a loan report a 10% increase in life satisfaction and a 15% increase for women who got the in-kind grant.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was measured by asking participants to report on a scale, or “ladder steps”, from 1 to 10 which step they think they stand in terms of happiness with their current achievements in life. </a:t>
            </a:r>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21</a:t>
            </a:fld>
            <a:endParaRPr lang="en-US"/>
          </a:p>
        </p:txBody>
      </p:sp>
    </p:spTree>
    <p:extLst>
      <p:ext uri="{BB962C8B-B14F-4D97-AF65-F5344CB8AC3E}">
        <p14:creationId xmlns:p14="http://schemas.microsoft.com/office/powerpoint/2010/main" val="315657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in that context, we thought ok lets see the impact of loans on youth in Egypt, but given the literature that shows very modest impacts of loans on business development and some other that show positive impacts of grants, the next idea was to combine the two</a:t>
            </a:r>
          </a:p>
          <a:p>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3</a:t>
            </a:fld>
            <a:endParaRPr lang="en-US"/>
          </a:p>
        </p:txBody>
      </p:sp>
    </p:spTree>
    <p:extLst>
      <p:ext uri="{BB962C8B-B14F-4D97-AF65-F5344CB8AC3E}">
        <p14:creationId xmlns:p14="http://schemas.microsoft.com/office/powerpoint/2010/main" val="1884082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we decided</a:t>
            </a:r>
            <a:r>
              <a:rPr lang="en-US" baseline="0" dirty="0" smtClean="0"/>
              <a:t> on that randomization? It could help answer many questions</a:t>
            </a:r>
          </a:p>
          <a:p>
            <a:pPr marL="171450" indent="-171450">
              <a:buFont typeface="Arial" panose="020B0604020202020204" pitchFamily="34" charset="0"/>
              <a:buChar char="•"/>
            </a:pPr>
            <a:r>
              <a:rPr lang="en-US" baseline="0" dirty="0" smtClean="0"/>
              <a:t>Make sense of the small impacts of loans. As you all probably know there has been 7 RCTs on providing microloans that found no impact on business creation and profits so here we can look at </a:t>
            </a:r>
            <a:r>
              <a:rPr lang="en-US" sz="800" kern="1200" dirty="0" smtClean="0">
                <a:solidFill>
                  <a:schemeClr val="tx1"/>
                </a:solidFill>
                <a:latin typeface="+mn-lt"/>
                <a:ea typeface="+mn-ea"/>
                <a:cs typeface="+mn-cs"/>
              </a:rPr>
              <a:t>the returns of loans compare to the returns of capital in the same market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latin typeface="+mn-lt"/>
                <a:ea typeface="+mn-ea"/>
                <a:cs typeface="+mn-cs"/>
              </a:rPr>
              <a:t>Normally unrestricted cash is best for welfare, but that may not be what is best for the business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latin typeface="+mn-lt"/>
                <a:ea typeface="+mn-ea"/>
                <a:cs typeface="+mn-cs"/>
              </a:rPr>
              <a:t>This would be by like saying eventually for</a:t>
            </a:r>
            <a:r>
              <a:rPr lang="en-US" sz="1200" kern="1200" baseline="0" dirty="0" smtClean="0">
                <a:solidFill>
                  <a:schemeClr val="tx1"/>
                </a:solidFill>
                <a:latin typeface="+mn-lt"/>
                <a:ea typeface="+mn-ea"/>
                <a:cs typeface="+mn-cs"/>
              </a:rPr>
              <a:t> example the cost of one grant is the same as 5 microloans and trying to see if the best thing is to just provide loans</a:t>
            </a:r>
            <a:endParaRPr lang="en-US" sz="1200" kern="1200" dirty="0" smtClean="0">
              <a:solidFill>
                <a:schemeClr val="tx1"/>
              </a:solidFill>
              <a:latin typeface="+mn-lt"/>
              <a:ea typeface="+mn-ea"/>
              <a:cs typeface="+mn-cs"/>
            </a:endParaRPr>
          </a:p>
          <a:p>
            <a:pPr marL="171450" indent="-171450">
              <a:buFont typeface="Arial" panose="020B0604020202020204" pitchFamily="34" charset="0"/>
              <a:buChar char="•"/>
            </a:pPr>
            <a:endParaRPr lang="en-US" sz="800" kern="1200" dirty="0" smtClean="0">
              <a:solidFill>
                <a:schemeClr val="tx1"/>
              </a:solidFill>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4</a:t>
            </a:fld>
            <a:endParaRPr lang="en-US"/>
          </a:p>
        </p:txBody>
      </p:sp>
    </p:spTree>
    <p:extLst>
      <p:ext uri="{BB962C8B-B14F-4D97-AF65-F5344CB8AC3E}">
        <p14:creationId xmlns:p14="http://schemas.microsoft.com/office/powerpoint/2010/main" val="303784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5</a:t>
            </a:fld>
            <a:endParaRPr lang="en-US"/>
          </a:p>
        </p:txBody>
      </p:sp>
    </p:spTree>
    <p:extLst>
      <p:ext uri="{BB962C8B-B14F-4D97-AF65-F5344CB8AC3E}">
        <p14:creationId xmlns:p14="http://schemas.microsoft.com/office/powerpoint/2010/main" val="3798372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6</a:t>
            </a:fld>
            <a:endParaRPr lang="en-US"/>
          </a:p>
        </p:txBody>
      </p:sp>
    </p:spTree>
    <p:extLst>
      <p:ext uri="{BB962C8B-B14F-4D97-AF65-F5344CB8AC3E}">
        <p14:creationId xmlns:p14="http://schemas.microsoft.com/office/powerpoint/2010/main" val="187727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900113" y="739775"/>
            <a:ext cx="4935537" cy="370205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t>55% were in retail, 29% in services, 11% agriculture, 3% manufacturing, 1% wholesale, 1% rounding</a:t>
            </a:r>
          </a:p>
        </p:txBody>
      </p:sp>
    </p:spTree>
    <p:extLst>
      <p:ext uri="{BB962C8B-B14F-4D97-AF65-F5344CB8AC3E}">
        <p14:creationId xmlns:p14="http://schemas.microsoft.com/office/powerpoint/2010/main" val="132571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Yeah so this</a:t>
            </a:r>
            <a:r>
              <a:rPr lang="en-US" baseline="0" dirty="0" smtClean="0"/>
              <a:t> is how the intervention went: </a:t>
            </a:r>
          </a:p>
          <a:p>
            <a:r>
              <a:rPr lang="en-US" baseline="0" dirty="0" smtClean="0"/>
              <a:t>Main eligibility criteria was set by SFSD.</a:t>
            </a:r>
          </a:p>
          <a:p>
            <a:r>
              <a:rPr lang="en-US" baseline="0" dirty="0" smtClean="0"/>
              <a:t>Everyone got a 2 day soft skills training. Some cohorts had vocational training. This was not randomized</a:t>
            </a:r>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8</a:t>
            </a:fld>
            <a:endParaRPr lang="en-US"/>
          </a:p>
        </p:txBody>
      </p:sp>
    </p:spTree>
    <p:extLst>
      <p:ext uri="{BB962C8B-B14F-4D97-AF65-F5344CB8AC3E}">
        <p14:creationId xmlns:p14="http://schemas.microsoft.com/office/powerpoint/2010/main" val="240310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FA816-9056-470C-84D7-07F426769933}" type="slidenum">
              <a:rPr lang="en-US" smtClean="0"/>
              <a:t>9</a:t>
            </a:fld>
            <a:endParaRPr lang="en-US"/>
          </a:p>
        </p:txBody>
      </p:sp>
    </p:spTree>
    <p:extLst>
      <p:ext uri="{BB962C8B-B14F-4D97-AF65-F5344CB8AC3E}">
        <p14:creationId xmlns:p14="http://schemas.microsoft.com/office/powerpoint/2010/main" val="1345573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92150"/>
            <a:ext cx="2286000" cy="54340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692150"/>
            <a:ext cx="6705600" cy="54340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J-PAL Content Slide">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57200" y="1472184"/>
            <a:ext cx="8229600" cy="4709541"/>
          </a:xfrm>
          <a:prstGeom prst="rect">
            <a:avLst/>
          </a:prstGeom>
        </p:spPr>
        <p:txBody>
          <a:bodyPr/>
          <a:lstStyle>
            <a:lvl1pPr>
              <a:spcBef>
                <a:spcPts val="1200"/>
              </a:spcBef>
              <a:spcAft>
                <a:spcPts val="1200"/>
              </a:spcAft>
              <a:defRPr/>
            </a:lvl1pPr>
            <a:lvl2pPr>
              <a:spcBef>
                <a:spcPts val="1200"/>
              </a:spcBef>
              <a:spcAft>
                <a:spcPts val="1200"/>
              </a:spcAft>
              <a:defRPr/>
            </a:lvl2pPr>
            <a:lvl3pPr>
              <a:spcBef>
                <a:spcPts val="1200"/>
              </a:spcBef>
              <a:spcAft>
                <a:spcPts val="1200"/>
              </a:spcAft>
              <a:defRPr/>
            </a:lvl3pPr>
            <a:lvl4pPr>
              <a:spcBef>
                <a:spcPts val="1200"/>
              </a:spcBef>
              <a:spcAft>
                <a:spcPts val="1200"/>
              </a:spcAft>
              <a:defRPr/>
            </a:lvl4pPr>
            <a:lvl5pPr>
              <a:spcBef>
                <a:spcPts val="1200"/>
              </a:spcBef>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hasCustomPrompt="1"/>
          </p:nvPr>
        </p:nvSpPr>
        <p:spPr>
          <a:xfrm>
            <a:off x="457200" y="195072"/>
            <a:ext cx="8229600" cy="1158240"/>
          </a:xfrm>
          <a:prstGeom prst="rect">
            <a:avLst/>
          </a:prstGeom>
        </p:spPr>
        <p:txBody>
          <a:bodyPr vert="horz" lIns="91440" tIns="45720" rIns="91440" bIns="45720" rtlCol="0" anchor="ctr">
            <a:normAutofit/>
          </a:bodyPr>
          <a:lstStyle>
            <a:lvl1pPr>
              <a:defRPr spc="0" baseline="0"/>
            </a:lvl1pPr>
          </a:lstStyle>
          <a:p>
            <a:r>
              <a:rPr lang="en-US" dirty="0" smtClean="0"/>
              <a:t>Click to edit title style</a:t>
            </a:r>
            <a:endParaRPr lang="en-US" dirty="0"/>
          </a:p>
        </p:txBody>
      </p:sp>
      <p:sp>
        <p:nvSpPr>
          <p:cNvPr id="8" name="Footer Placeholder 4"/>
          <p:cNvSpPr>
            <a:spLocks noGrp="1"/>
          </p:cNvSpPr>
          <p:nvPr>
            <p:ph type="ftr" sz="quarter" idx="3"/>
          </p:nvPr>
        </p:nvSpPr>
        <p:spPr>
          <a:xfrm>
            <a:off x="457200" y="6446571"/>
            <a:ext cx="7247335" cy="222323"/>
          </a:xfrm>
          <a:prstGeom prst="rect">
            <a:avLst/>
          </a:prstGeom>
        </p:spPr>
        <p:txBody>
          <a:bodyPr vert="horz" lIns="91440" tIns="45720" rIns="91440" bIns="45720" rtlCol="0" anchor="t"/>
          <a:lstStyle>
            <a:lvl1pPr algn="l">
              <a:defRPr sz="1100" kern="700" cap="small" spc="50" baseline="0">
                <a:solidFill>
                  <a:schemeClr val="tx1">
                    <a:lumMod val="50000"/>
                    <a:lumOff val="50000"/>
                  </a:schemeClr>
                </a:solidFill>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100" b="0" i="0" u="none" strike="noStrike" kern="700" cap="small" spc="50" normalizeH="0" baseline="0" noProof="0" smtClean="0">
                <a:ln>
                  <a:noFill/>
                </a:ln>
                <a:solidFill>
                  <a:srgbClr val="000000">
                    <a:lumMod val="50000"/>
                    <a:lumOff val="50000"/>
                  </a:srgbClr>
                </a:solidFill>
                <a:effectLst/>
                <a:uLnTx/>
                <a:uFillTx/>
                <a:latin typeface="Century Gothic"/>
                <a:ea typeface="+mn-ea"/>
                <a:cs typeface="+mn-cs"/>
              </a:rPr>
              <a:t>j-pal | uiuc | sfsd 2017</a:t>
            </a:r>
            <a:endParaRPr kumimoji="0" lang="en-US" sz="1100" b="0" i="0" u="none" strike="noStrike" kern="700" cap="small" spc="50" normalizeH="0" baseline="0" noProof="0" dirty="0">
              <a:ln>
                <a:noFill/>
              </a:ln>
              <a:solidFill>
                <a:srgbClr val="000000">
                  <a:lumMod val="50000"/>
                  <a:lumOff val="50000"/>
                </a:srgbClr>
              </a:solidFill>
              <a:effectLst/>
              <a:uLnTx/>
              <a:uFillTx/>
              <a:latin typeface="Century Gothic"/>
              <a:ea typeface="+mn-ea"/>
              <a:cs typeface="+mn-cs"/>
            </a:endParaRPr>
          </a:p>
        </p:txBody>
      </p:sp>
      <p:sp>
        <p:nvSpPr>
          <p:cNvPr id="10" name="Slide Number Placeholder 5"/>
          <p:cNvSpPr>
            <a:spLocks noGrp="1"/>
          </p:cNvSpPr>
          <p:nvPr>
            <p:ph type="sldNum" sz="quarter" idx="4"/>
          </p:nvPr>
        </p:nvSpPr>
        <p:spPr>
          <a:xfrm>
            <a:off x="7834545" y="6446571"/>
            <a:ext cx="852256" cy="222323"/>
          </a:xfrm>
          <a:prstGeom prst="rect">
            <a:avLst/>
          </a:prstGeom>
        </p:spPr>
        <p:txBody>
          <a:bodyPr vert="horz" lIns="91440" tIns="45720" rIns="91440" bIns="45720" rtlCol="0" anchor="t"/>
          <a:lstStyle>
            <a:lvl1pPr algn="r">
              <a:defRPr sz="1100">
                <a:solidFill>
                  <a:schemeClr val="tx1">
                    <a:lumMod val="50000"/>
                    <a:lumOff val="50000"/>
                  </a:schemeClr>
                </a:solidFill>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2ECB1696-1F23-9849-960D-916B9EF0C8D4}" type="slidenum">
              <a:rPr kumimoji="0" lang="en-US" sz="11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spTree>
    <p:extLst>
      <p:ext uri="{BB962C8B-B14F-4D97-AF65-F5344CB8AC3E}">
        <p14:creationId xmlns:p14="http://schemas.microsoft.com/office/powerpoint/2010/main" val="35472004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prstGeom prst="rect">
            <a:avLst/>
          </a:prstGeom>
        </p:spPr>
        <p:txBody>
          <a:bodyPr/>
          <a:lstStyle/>
          <a:p>
            <a:r>
              <a:t>Title Text</a:t>
            </a:r>
          </a:p>
        </p:txBody>
      </p:sp>
      <p:sp>
        <p:nvSpPr>
          <p:cNvPr id="27" name="Body Level One…"/>
          <p:cNvSpPr txBox="1">
            <a:spLocks noGrp="1"/>
          </p:cNvSpPr>
          <p:nvPr>
            <p:ph type="body" idx="1"/>
          </p:nvPr>
        </p:nvSpPr>
        <p:spPr>
          <a:xfrm>
            <a:off x="822960" y="1845734"/>
            <a:ext cx="7543801"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xfrm>
            <a:off x="8231356" y="6526778"/>
            <a:ext cx="178007" cy="2311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9294240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J-P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46"/>
            <a:ext cx="8229600" cy="1153298"/>
          </a:xfrm>
        </p:spPr>
        <p:txBody>
          <a:bodyPr anchor="ctr"/>
          <a:lstStyle/>
          <a:p>
            <a:r>
              <a:rPr lang="en-US" dirty="0" smtClean="0"/>
              <a:t>Click to edit title style</a:t>
            </a:r>
            <a:endParaRPr lang="en-US" dirty="0"/>
          </a:p>
        </p:txBody>
      </p:sp>
      <p:sp>
        <p:nvSpPr>
          <p:cNvPr id="5" name="Footer Placeholder 4"/>
          <p:cNvSpPr>
            <a:spLocks noGrp="1"/>
          </p:cNvSpPr>
          <p:nvPr>
            <p:ph type="ftr" sz="quarter" idx="3"/>
          </p:nvPr>
        </p:nvSpPr>
        <p:spPr>
          <a:xfrm>
            <a:off x="457200" y="6446571"/>
            <a:ext cx="7247335" cy="222323"/>
          </a:xfrm>
          <a:prstGeom prst="rect">
            <a:avLst/>
          </a:prstGeom>
        </p:spPr>
        <p:txBody>
          <a:bodyPr vert="horz" lIns="91440" tIns="45720" rIns="91440" bIns="45720" rtlCol="0" anchor="t"/>
          <a:lstStyle>
            <a:lvl1pPr algn="l">
              <a:defRPr sz="1100" kern="700" cap="small" spc="50" baseline="0">
                <a:solidFill>
                  <a:schemeClr val="tx1">
                    <a:lumMod val="50000"/>
                    <a:lumOff val="50000"/>
                  </a:schemeClr>
                </a:solidFill>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100" b="0" i="0" u="none" strike="noStrike" kern="700" cap="small" spc="50" normalizeH="0" baseline="0" noProof="0" smtClean="0">
                <a:ln>
                  <a:noFill/>
                </a:ln>
                <a:solidFill>
                  <a:srgbClr val="000000">
                    <a:lumMod val="50000"/>
                    <a:lumOff val="50000"/>
                  </a:srgbClr>
                </a:solidFill>
                <a:effectLst/>
                <a:uLnTx/>
                <a:uFillTx/>
                <a:latin typeface="Century Gothic"/>
                <a:ea typeface="+mn-ea"/>
                <a:cs typeface="+mn-cs"/>
              </a:rPr>
              <a:t>j-pal | uiuc | sfsd 2017</a:t>
            </a:r>
            <a:endParaRPr kumimoji="0" lang="en-US" sz="1100" b="0" i="0" u="none" strike="noStrike" kern="700" cap="small" spc="50" normalizeH="0" baseline="0" noProof="0" dirty="0">
              <a:ln>
                <a:noFill/>
              </a:ln>
              <a:solidFill>
                <a:srgbClr val="000000">
                  <a:lumMod val="50000"/>
                  <a:lumOff val="50000"/>
                </a:srgbClr>
              </a:solidFill>
              <a:effectLst/>
              <a:uLnTx/>
              <a:uFillTx/>
              <a:latin typeface="Century Gothic"/>
              <a:ea typeface="+mn-ea"/>
              <a:cs typeface="+mn-cs"/>
            </a:endParaRPr>
          </a:p>
        </p:txBody>
      </p:sp>
      <p:sp>
        <p:nvSpPr>
          <p:cNvPr id="6" name="Slide Number Placeholder 5"/>
          <p:cNvSpPr>
            <a:spLocks noGrp="1"/>
          </p:cNvSpPr>
          <p:nvPr>
            <p:ph type="sldNum" sz="quarter" idx="4"/>
          </p:nvPr>
        </p:nvSpPr>
        <p:spPr>
          <a:xfrm>
            <a:off x="7834545" y="6446571"/>
            <a:ext cx="852256" cy="222323"/>
          </a:xfrm>
          <a:prstGeom prst="rect">
            <a:avLst/>
          </a:prstGeom>
        </p:spPr>
        <p:txBody>
          <a:bodyPr vert="horz" lIns="91440" tIns="45720" rIns="91440" bIns="45720" rtlCol="0" anchor="t"/>
          <a:lstStyle>
            <a:lvl1pPr algn="r">
              <a:defRPr sz="1100">
                <a:solidFill>
                  <a:schemeClr val="tx1">
                    <a:lumMod val="50000"/>
                    <a:lumOff val="50000"/>
                  </a:schemeClr>
                </a:solidFill>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2ECB1696-1F23-9849-960D-916B9EF0C8D4}" type="slidenum">
              <a:rPr kumimoji="0" lang="en-US" sz="11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spTree>
    <p:extLst>
      <p:ext uri="{BB962C8B-B14F-4D97-AF65-F5344CB8AC3E}">
        <p14:creationId xmlns:p14="http://schemas.microsoft.com/office/powerpoint/2010/main" val="31492741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28596" y="1571612"/>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692150"/>
            <a:ext cx="9144000" cy="1079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Welcome to Durham Business School</a:t>
            </a:r>
          </a:p>
        </p:txBody>
      </p:sp>
      <p:sp>
        <p:nvSpPr>
          <p:cNvPr id="1032" name="Rectangle 8"/>
          <p:cNvSpPr>
            <a:spLocks noChangeArrowheads="1"/>
          </p:cNvSpPr>
          <p:nvPr/>
        </p:nvSpPr>
        <p:spPr bwMode="auto">
          <a:xfrm>
            <a:off x="0" y="0"/>
            <a:ext cx="9144000" cy="692150"/>
          </a:xfrm>
          <a:prstGeom prst="rect">
            <a:avLst/>
          </a:prstGeom>
          <a:solidFill>
            <a:srgbClr val="980000"/>
          </a:solidFill>
          <a:ln w="9525">
            <a:solidFill>
              <a:schemeClr val="tx1"/>
            </a:solidFill>
            <a:miter lim="800000"/>
            <a:headEnd/>
            <a:tailEnd/>
          </a:ln>
          <a:effectLst/>
        </p:spPr>
        <p:txBody>
          <a:bodyPr wrap="none" anchor="ctr"/>
          <a:lstStyle/>
          <a:p>
            <a:pPr>
              <a:defRPr/>
            </a:pPr>
            <a:endParaRPr lang="en-US">
              <a:cs typeface="+mn-cs"/>
            </a:endParaRPr>
          </a:p>
        </p:txBody>
      </p:sp>
      <p:pic>
        <p:nvPicPr>
          <p:cNvPr id="2" name="Picture 1"/>
          <p:cNvPicPr>
            <a:picLocks noChangeAspect="1"/>
          </p:cNvPicPr>
          <p:nvPr userDrawn="1"/>
        </p:nvPicPr>
        <p:blipFill>
          <a:blip r:embed="rId16"/>
          <a:stretch>
            <a:fillRect/>
          </a:stretch>
        </p:blipFill>
        <p:spPr>
          <a:xfrm>
            <a:off x="6444208" y="6237312"/>
            <a:ext cx="2591272" cy="443067"/>
          </a:xfrm>
          <a:prstGeom prst="rect">
            <a:avLst/>
          </a:prstGeom>
        </p:spPr>
      </p:pic>
      <p:pic>
        <p:nvPicPr>
          <p:cNvPr id="5" name="Picture 4"/>
          <p:cNvPicPr/>
          <p:nvPr userDrawn="1"/>
        </p:nvPicPr>
        <p:blipFill>
          <a:blip r:embed="rId17" cstate="print"/>
          <a:srcRect/>
          <a:stretch>
            <a:fillRect/>
          </a:stretch>
        </p:blipFill>
        <p:spPr bwMode="auto">
          <a:xfrm>
            <a:off x="251520" y="6237312"/>
            <a:ext cx="29972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 id="2147483662" r:id="rId14"/>
  </p:sldLayoutIdLst>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2" grpId="1" animBg="1"/>
      <p:bldP spid="1032" grpId="2" animBg="1"/>
      <p:bldP spid="1032" grpId="3" animBg="1"/>
      <p:bldP spid="1032" grpId="4" animBg="1"/>
      <p:bldP spid="1032" grpId="5" animBg="1"/>
      <p:bldP spid="1032" grpId="6" animBg="1"/>
      <p:bldP spid="1032" grpId="7" animBg="1"/>
      <p:bldP spid="1032" grpId="8" animBg="1"/>
      <p:bldP spid="1032" grpId="9" animBg="1"/>
      <p:bldP spid="1032" grpId="10" animBg="1"/>
      <p:bldP spid="1032" grpId="11" animBg="1"/>
      <p:bldP spid="1032" grpId="12" animBg="1"/>
      <p:bldP spid="1032" grpId="13" animBg="1"/>
      <p:bldP spid="1032" grpId="14" animBg="1"/>
      <p:bldP spid="1032" grpId="15" animBg="1"/>
      <p:bldP spid="1032" grpId="16" animBg="1"/>
      <p:bldP spid="1032" grpId="17" animBg="1"/>
    </p:bldLst>
  </p:timing>
  <p:txStyles>
    <p:titleStyle>
      <a:lvl1pPr algn="ctr" rtl="0" eaLnBrk="0" fontAlgn="base" hangingPunct="0">
        <a:spcBef>
          <a:spcPct val="0"/>
        </a:spcBef>
        <a:spcAft>
          <a:spcPct val="0"/>
        </a:spcAft>
        <a:defRPr sz="3800">
          <a:solidFill>
            <a:schemeClr val="bg2"/>
          </a:solidFill>
          <a:latin typeface="+mj-lt"/>
          <a:ea typeface="+mj-ea"/>
          <a:cs typeface="+mj-cs"/>
        </a:defRPr>
      </a:lvl1pPr>
      <a:lvl2pPr algn="ctr" rtl="0" eaLnBrk="0" fontAlgn="base" hangingPunct="0">
        <a:spcBef>
          <a:spcPct val="0"/>
        </a:spcBef>
        <a:spcAft>
          <a:spcPct val="0"/>
        </a:spcAft>
        <a:defRPr sz="3800">
          <a:solidFill>
            <a:schemeClr val="bg2"/>
          </a:solidFill>
          <a:latin typeface="Baskerville" pitchFamily="2" charset="0"/>
        </a:defRPr>
      </a:lvl2pPr>
      <a:lvl3pPr algn="ctr" rtl="0" eaLnBrk="0" fontAlgn="base" hangingPunct="0">
        <a:spcBef>
          <a:spcPct val="0"/>
        </a:spcBef>
        <a:spcAft>
          <a:spcPct val="0"/>
        </a:spcAft>
        <a:defRPr sz="3800">
          <a:solidFill>
            <a:schemeClr val="bg2"/>
          </a:solidFill>
          <a:latin typeface="Baskerville" pitchFamily="2" charset="0"/>
        </a:defRPr>
      </a:lvl3pPr>
      <a:lvl4pPr algn="ctr" rtl="0" eaLnBrk="0" fontAlgn="base" hangingPunct="0">
        <a:spcBef>
          <a:spcPct val="0"/>
        </a:spcBef>
        <a:spcAft>
          <a:spcPct val="0"/>
        </a:spcAft>
        <a:defRPr sz="3800">
          <a:solidFill>
            <a:schemeClr val="bg2"/>
          </a:solidFill>
          <a:latin typeface="Baskerville" pitchFamily="2" charset="0"/>
        </a:defRPr>
      </a:lvl4pPr>
      <a:lvl5pPr algn="ctr" rtl="0" eaLnBrk="0" fontAlgn="base" hangingPunct="0">
        <a:spcBef>
          <a:spcPct val="0"/>
        </a:spcBef>
        <a:spcAft>
          <a:spcPct val="0"/>
        </a:spcAft>
        <a:defRPr sz="3800">
          <a:solidFill>
            <a:schemeClr val="bg2"/>
          </a:solidFill>
          <a:latin typeface="Baskerville" pitchFamily="2" charset="0"/>
        </a:defRPr>
      </a:lvl5pPr>
      <a:lvl6pPr marL="457200" algn="ctr" rtl="0" fontAlgn="base">
        <a:spcBef>
          <a:spcPct val="0"/>
        </a:spcBef>
        <a:spcAft>
          <a:spcPct val="0"/>
        </a:spcAft>
        <a:defRPr sz="3800">
          <a:solidFill>
            <a:schemeClr val="bg2"/>
          </a:solidFill>
          <a:latin typeface="Baskerville" pitchFamily="2" charset="0"/>
        </a:defRPr>
      </a:lvl6pPr>
      <a:lvl7pPr marL="914400" algn="ctr" rtl="0" fontAlgn="base">
        <a:spcBef>
          <a:spcPct val="0"/>
        </a:spcBef>
        <a:spcAft>
          <a:spcPct val="0"/>
        </a:spcAft>
        <a:defRPr sz="3800">
          <a:solidFill>
            <a:schemeClr val="bg2"/>
          </a:solidFill>
          <a:latin typeface="Baskerville" pitchFamily="2" charset="0"/>
        </a:defRPr>
      </a:lvl7pPr>
      <a:lvl8pPr marL="1371600" algn="ctr" rtl="0" fontAlgn="base">
        <a:spcBef>
          <a:spcPct val="0"/>
        </a:spcBef>
        <a:spcAft>
          <a:spcPct val="0"/>
        </a:spcAft>
        <a:defRPr sz="3800">
          <a:solidFill>
            <a:schemeClr val="bg2"/>
          </a:solidFill>
          <a:latin typeface="Baskerville" pitchFamily="2" charset="0"/>
        </a:defRPr>
      </a:lvl8pPr>
      <a:lvl9pPr marL="1828800" algn="ctr" rtl="0" fontAlgn="base">
        <a:spcBef>
          <a:spcPct val="0"/>
        </a:spcBef>
        <a:spcAft>
          <a:spcPct val="0"/>
        </a:spcAft>
        <a:defRPr sz="3800">
          <a:solidFill>
            <a:schemeClr val="bg2"/>
          </a:solidFill>
          <a:latin typeface="Baskerville"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56792"/>
            <a:ext cx="8496944" cy="1470025"/>
          </a:xfrm>
        </p:spPr>
        <p:txBody>
          <a:bodyPr/>
          <a:lstStyle/>
          <a:p>
            <a:r>
              <a:rPr lang="en-US" sz="4400" dirty="0">
                <a:solidFill>
                  <a:schemeClr val="accent1">
                    <a:lumMod val="50000"/>
                  </a:schemeClr>
                </a:solidFill>
              </a:rPr>
              <a:t>Grants </a:t>
            </a:r>
            <a:r>
              <a:rPr lang="en-US" sz="4400" dirty="0" err="1">
                <a:solidFill>
                  <a:schemeClr val="accent1">
                    <a:lumMod val="50000"/>
                  </a:schemeClr>
                </a:solidFill>
              </a:rPr>
              <a:t>vs</a:t>
            </a:r>
            <a:r>
              <a:rPr lang="en-US" sz="4400" dirty="0">
                <a:solidFill>
                  <a:schemeClr val="accent1">
                    <a:lumMod val="50000"/>
                  </a:schemeClr>
                </a:solidFill>
              </a:rPr>
              <a:t> Loans for </a:t>
            </a:r>
            <a:r>
              <a:rPr lang="en-US" sz="4400" dirty="0" smtClean="0">
                <a:solidFill>
                  <a:schemeClr val="accent1">
                    <a:lumMod val="50000"/>
                  </a:schemeClr>
                </a:solidFill>
              </a:rPr>
              <a:t/>
            </a:r>
            <a:br>
              <a:rPr lang="en-US" sz="4400" dirty="0" smtClean="0">
                <a:solidFill>
                  <a:schemeClr val="accent1">
                    <a:lumMod val="50000"/>
                  </a:schemeClr>
                </a:solidFill>
              </a:rPr>
            </a:br>
            <a:r>
              <a:rPr lang="en-US" sz="3200" dirty="0" smtClean="0">
                <a:solidFill>
                  <a:schemeClr val="accent1">
                    <a:lumMod val="50000"/>
                  </a:schemeClr>
                </a:solidFill>
              </a:rPr>
              <a:t>Employment </a:t>
            </a:r>
            <a:r>
              <a:rPr lang="en-US" sz="3200" dirty="0">
                <a:solidFill>
                  <a:schemeClr val="accent1">
                    <a:lumMod val="50000"/>
                  </a:schemeClr>
                </a:solidFill>
              </a:rPr>
              <a:t>and Microenterprise Development </a:t>
            </a:r>
            <a:r>
              <a:rPr lang="en-US" sz="3200" dirty="0" smtClean="0">
                <a:solidFill>
                  <a:schemeClr val="accent1">
                    <a:lumMod val="50000"/>
                  </a:schemeClr>
                </a:solidFill>
              </a:rPr>
              <a:t/>
            </a:r>
            <a:br>
              <a:rPr lang="en-US" sz="3200" dirty="0" smtClean="0">
                <a:solidFill>
                  <a:schemeClr val="accent1">
                    <a:lumMod val="50000"/>
                  </a:schemeClr>
                </a:solidFill>
              </a:rPr>
            </a:br>
            <a:r>
              <a:rPr lang="en-US" sz="3200" dirty="0" smtClean="0">
                <a:solidFill>
                  <a:schemeClr val="accent1">
                    <a:lumMod val="50000"/>
                  </a:schemeClr>
                </a:solidFill>
              </a:rPr>
              <a:t>in </a:t>
            </a:r>
            <a:r>
              <a:rPr lang="en-US" sz="3200" dirty="0">
                <a:solidFill>
                  <a:schemeClr val="accent1">
                    <a:lumMod val="50000"/>
                  </a:schemeClr>
                </a:solidFill>
              </a:rPr>
              <a:t>Upper Egypt</a:t>
            </a:r>
            <a:endParaRPr lang="en-US" sz="2000" b="1" dirty="0">
              <a:solidFill>
                <a:schemeClr val="accent1">
                  <a:lumMod val="50000"/>
                </a:schemeClr>
              </a:solidFill>
            </a:endParaRPr>
          </a:p>
        </p:txBody>
      </p:sp>
      <p:sp>
        <p:nvSpPr>
          <p:cNvPr id="3" name="Subtitle 2"/>
          <p:cNvSpPr>
            <a:spLocks noGrp="1"/>
          </p:cNvSpPr>
          <p:nvPr>
            <p:ph type="subTitle" idx="1"/>
          </p:nvPr>
        </p:nvSpPr>
        <p:spPr>
          <a:xfrm>
            <a:off x="395536" y="3645024"/>
            <a:ext cx="8496944" cy="1584176"/>
          </a:xfrm>
        </p:spPr>
        <p:txBody>
          <a:bodyPr/>
          <a:lstStyle/>
          <a:p>
            <a:r>
              <a:rPr lang="en-GB" sz="1800" b="1" dirty="0" err="1" smtClean="0">
                <a:solidFill>
                  <a:schemeClr val="accent2">
                    <a:lumMod val="75000"/>
                  </a:schemeClr>
                </a:solidFill>
              </a:rPr>
              <a:t>Dr.</a:t>
            </a:r>
            <a:r>
              <a:rPr lang="en-GB" sz="1800" b="1" dirty="0" smtClean="0">
                <a:solidFill>
                  <a:schemeClr val="accent2">
                    <a:lumMod val="75000"/>
                  </a:schemeClr>
                </a:solidFill>
              </a:rPr>
              <a:t> Mohamed El-Komi</a:t>
            </a:r>
          </a:p>
          <a:p>
            <a:r>
              <a:rPr lang="en-GB" sz="1800" dirty="0" smtClean="0">
                <a:solidFill>
                  <a:srgbClr val="0000FF"/>
                </a:solidFill>
              </a:rPr>
              <a:t>The American University in Cairo, School of Business</a:t>
            </a:r>
          </a:p>
          <a:p>
            <a:r>
              <a:rPr lang="en-GB" sz="1200" dirty="0" smtClean="0"/>
              <a:t>Associate Professor of Economics and Director of </a:t>
            </a:r>
            <a:r>
              <a:rPr lang="en-GB" sz="1200" dirty="0" err="1" smtClean="0"/>
              <a:t>BEDMLab</a:t>
            </a:r>
            <a:r>
              <a:rPr lang="en-GB" sz="1200" dirty="0" smtClean="0"/>
              <a:t> (</a:t>
            </a:r>
            <a:r>
              <a:rPr lang="en-US" sz="1200" dirty="0" smtClean="0"/>
              <a:t>Behavioral</a:t>
            </a:r>
            <a:r>
              <a:rPr lang="en-GB" sz="1200" dirty="0" smtClean="0"/>
              <a:t> &amp; Economic Decision-Making Lab)</a:t>
            </a:r>
            <a:endParaRPr lang="en-GB" sz="1200" dirty="0"/>
          </a:p>
          <a:p>
            <a:r>
              <a:rPr lang="en-GB" sz="2400" dirty="0"/>
              <a:t>w</a:t>
            </a:r>
            <a:r>
              <a:rPr lang="en-US" sz="2400" dirty="0" err="1" smtClean="0"/>
              <a:t>ith</a:t>
            </a:r>
            <a:r>
              <a:rPr lang="en-US" sz="2400" dirty="0" smtClean="0"/>
              <a:t> </a:t>
            </a:r>
          </a:p>
          <a:p>
            <a:r>
              <a:rPr lang="en-US" sz="2400" dirty="0" smtClean="0"/>
              <a:t>Dr. </a:t>
            </a:r>
            <a:r>
              <a:rPr lang="en-US" sz="2400" b="1" dirty="0" smtClean="0"/>
              <a:t>Bruno </a:t>
            </a:r>
            <a:r>
              <a:rPr lang="en-US" sz="2400" b="1" dirty="0" err="1" smtClean="0"/>
              <a:t>Crepon</a:t>
            </a:r>
            <a:r>
              <a:rPr lang="en-US" sz="2400" b="1" dirty="0" smtClean="0"/>
              <a:t> </a:t>
            </a:r>
            <a:r>
              <a:rPr lang="en-US" sz="2400" dirty="0" smtClean="0"/>
              <a:t>(CREST &amp; J-PAL) and Dr. </a:t>
            </a:r>
            <a:r>
              <a:rPr lang="en-US" sz="2400" b="1" dirty="0" smtClean="0"/>
              <a:t>Adam Osman </a:t>
            </a:r>
            <a:r>
              <a:rPr lang="en-US" sz="2400" dirty="0" smtClean="0"/>
              <a:t>(University of Illinois Urbana Champagne &amp; J-PAL)</a:t>
            </a:r>
            <a:endParaRPr lang="en-US" sz="2400" dirty="0"/>
          </a:p>
        </p:txBody>
      </p:sp>
      <p:sp>
        <p:nvSpPr>
          <p:cNvPr id="5" name="Titolo 1"/>
          <p:cNvSpPr txBox="1">
            <a:spLocks/>
          </p:cNvSpPr>
          <p:nvPr/>
        </p:nvSpPr>
        <p:spPr bwMode="auto">
          <a:xfrm>
            <a:off x="-13651" y="0"/>
            <a:ext cx="9144000"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a:solidFill>
                  <a:schemeClr val="bg2"/>
                </a:solidFill>
                <a:latin typeface="+mj-lt"/>
                <a:ea typeface="+mj-ea"/>
                <a:cs typeface="+mj-cs"/>
              </a:defRPr>
            </a:lvl1pPr>
            <a:lvl2pPr algn="ctr" rtl="0" eaLnBrk="0" fontAlgn="base" hangingPunct="0">
              <a:spcBef>
                <a:spcPct val="0"/>
              </a:spcBef>
              <a:spcAft>
                <a:spcPct val="0"/>
              </a:spcAft>
              <a:defRPr sz="3800">
                <a:solidFill>
                  <a:schemeClr val="bg2"/>
                </a:solidFill>
                <a:latin typeface="Baskerville" pitchFamily="2" charset="0"/>
              </a:defRPr>
            </a:lvl2pPr>
            <a:lvl3pPr algn="ctr" rtl="0" eaLnBrk="0" fontAlgn="base" hangingPunct="0">
              <a:spcBef>
                <a:spcPct val="0"/>
              </a:spcBef>
              <a:spcAft>
                <a:spcPct val="0"/>
              </a:spcAft>
              <a:defRPr sz="3800">
                <a:solidFill>
                  <a:schemeClr val="bg2"/>
                </a:solidFill>
                <a:latin typeface="Baskerville" pitchFamily="2" charset="0"/>
              </a:defRPr>
            </a:lvl3pPr>
            <a:lvl4pPr algn="ctr" rtl="0" eaLnBrk="0" fontAlgn="base" hangingPunct="0">
              <a:spcBef>
                <a:spcPct val="0"/>
              </a:spcBef>
              <a:spcAft>
                <a:spcPct val="0"/>
              </a:spcAft>
              <a:defRPr sz="3800">
                <a:solidFill>
                  <a:schemeClr val="bg2"/>
                </a:solidFill>
                <a:latin typeface="Baskerville" pitchFamily="2" charset="0"/>
              </a:defRPr>
            </a:lvl4pPr>
            <a:lvl5pPr algn="ctr" rtl="0" eaLnBrk="0" fontAlgn="base" hangingPunct="0">
              <a:spcBef>
                <a:spcPct val="0"/>
              </a:spcBef>
              <a:spcAft>
                <a:spcPct val="0"/>
              </a:spcAft>
              <a:defRPr sz="3800">
                <a:solidFill>
                  <a:schemeClr val="bg2"/>
                </a:solidFill>
                <a:latin typeface="Baskerville" pitchFamily="2" charset="0"/>
              </a:defRPr>
            </a:lvl5pPr>
            <a:lvl6pPr marL="457200" algn="ctr" rtl="0" fontAlgn="base">
              <a:spcBef>
                <a:spcPct val="0"/>
              </a:spcBef>
              <a:spcAft>
                <a:spcPct val="0"/>
              </a:spcAft>
              <a:defRPr sz="3800">
                <a:solidFill>
                  <a:schemeClr val="bg2"/>
                </a:solidFill>
                <a:latin typeface="Baskerville" pitchFamily="2" charset="0"/>
              </a:defRPr>
            </a:lvl6pPr>
            <a:lvl7pPr marL="914400" algn="ctr" rtl="0" fontAlgn="base">
              <a:spcBef>
                <a:spcPct val="0"/>
              </a:spcBef>
              <a:spcAft>
                <a:spcPct val="0"/>
              </a:spcAft>
              <a:defRPr sz="3800">
                <a:solidFill>
                  <a:schemeClr val="bg2"/>
                </a:solidFill>
                <a:latin typeface="Baskerville" pitchFamily="2" charset="0"/>
              </a:defRPr>
            </a:lvl7pPr>
            <a:lvl8pPr marL="1371600" algn="ctr" rtl="0" fontAlgn="base">
              <a:spcBef>
                <a:spcPct val="0"/>
              </a:spcBef>
              <a:spcAft>
                <a:spcPct val="0"/>
              </a:spcAft>
              <a:defRPr sz="3800">
                <a:solidFill>
                  <a:schemeClr val="bg2"/>
                </a:solidFill>
                <a:latin typeface="Baskerville" pitchFamily="2" charset="0"/>
              </a:defRPr>
            </a:lvl8pPr>
            <a:lvl9pPr marL="1828800" algn="ctr" rtl="0" fontAlgn="base">
              <a:spcBef>
                <a:spcPct val="0"/>
              </a:spcBef>
              <a:spcAft>
                <a:spcPct val="0"/>
              </a:spcAft>
              <a:defRPr sz="3800">
                <a:solidFill>
                  <a:schemeClr val="bg2"/>
                </a:solidFill>
                <a:latin typeface="Baskerville" pitchFamily="2" charset="0"/>
              </a:defRPr>
            </a:lvl9pPr>
          </a:lstStyle>
          <a:p>
            <a:r>
              <a:rPr lang="en-US" sz="1800" dirty="0" smtClean="0">
                <a:solidFill>
                  <a:schemeClr val="bg1"/>
                </a:solidFill>
              </a:rPr>
              <a:t>ICRAC Conference: Dec. </a:t>
            </a:r>
            <a:r>
              <a:rPr lang="en-US" sz="1800" dirty="0">
                <a:solidFill>
                  <a:schemeClr val="bg1"/>
                </a:solidFill>
              </a:rPr>
              <a:t>5</a:t>
            </a:r>
            <a:r>
              <a:rPr lang="en-US" sz="1800" dirty="0" smtClean="0">
                <a:solidFill>
                  <a:schemeClr val="bg1"/>
                </a:solidFill>
              </a:rPr>
              <a:t>, 2019, AUC New Cairo</a:t>
            </a:r>
            <a:endParaRPr lang="en-US" sz="18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 name="Footer Placeholder 3"/>
          <p:cNvSpPr txBox="1"/>
          <p:nvPr/>
        </p:nvSpPr>
        <p:spPr>
          <a:xfrm>
            <a:off x="2764639" y="6457684"/>
            <a:ext cx="3617104"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900" cap="all">
                <a:solidFill>
                  <a:srgbClr val="FFFFFF"/>
                </a:solidFill>
              </a:defRPr>
            </a:lvl1pPr>
          </a:lstStyle>
          <a:p>
            <a:r>
              <a:t>Grants vs. Loans | Adam Osman (University of Illinois at Urbana Champaign)</a:t>
            </a:r>
          </a:p>
        </p:txBody>
      </p:sp>
      <p:sp>
        <p:nvSpPr>
          <p:cNvPr id="193" name="Title 1"/>
          <p:cNvSpPr txBox="1">
            <a:spLocks noGrp="1"/>
          </p:cNvSpPr>
          <p:nvPr>
            <p:ph type="title"/>
          </p:nvPr>
        </p:nvSpPr>
        <p:spPr>
          <a:prstGeom prst="rect">
            <a:avLst/>
          </a:prstGeom>
        </p:spPr>
        <p:txBody>
          <a:bodyPr/>
          <a:lstStyle>
            <a:lvl1pPr>
              <a:defRPr spc="-100"/>
            </a:lvl1pPr>
          </a:lstStyle>
          <a:p>
            <a:r>
              <a:t>Take Up of Capital Assistance</a:t>
            </a:r>
          </a:p>
        </p:txBody>
      </p:sp>
      <p:sp>
        <p:nvSpPr>
          <p:cNvPr id="194" name="Slide Number Placeholder 4"/>
          <p:cNvSpPr txBox="1">
            <a:spLocks noGrp="1"/>
          </p:cNvSpPr>
          <p:nvPr>
            <p:ph type="sldNum" sz="quarter" idx="2"/>
          </p:nvPr>
        </p:nvSpPr>
        <p:spPr>
          <a:xfrm>
            <a:off x="8231356" y="6526779"/>
            <a:ext cx="257037" cy="4571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445078" y="1959429"/>
            <a:ext cx="5992586" cy="2796268"/>
          </a:xfrm>
          <a:prstGeom prst="rect">
            <a:avLst/>
          </a:prstGeom>
          <a:noFill/>
          <a:ln>
            <a:noFill/>
          </a:ln>
        </p:spPr>
      </p:pic>
    </p:spTree>
    <p:extLst>
      <p:ext uri="{BB962C8B-B14F-4D97-AF65-F5344CB8AC3E}">
        <p14:creationId xmlns:p14="http://schemas.microsoft.com/office/powerpoint/2010/main" val="67488847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Footer Placeholder 3"/>
          <p:cNvSpPr txBox="1"/>
          <p:nvPr/>
        </p:nvSpPr>
        <p:spPr>
          <a:xfrm>
            <a:off x="2764639" y="6457684"/>
            <a:ext cx="3617104"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900" cap="all">
                <a:solidFill>
                  <a:srgbClr val="FFFFFF"/>
                </a:solidFill>
              </a:defRPr>
            </a:lvl1pPr>
          </a:lstStyle>
          <a:p>
            <a:r>
              <a:t>Grants vs. Loans | Adam Osman (University of Illinois at Urbana Champaign)</a:t>
            </a:r>
          </a:p>
        </p:txBody>
      </p:sp>
      <p:sp>
        <p:nvSpPr>
          <p:cNvPr id="226" name="Title 1"/>
          <p:cNvSpPr txBox="1">
            <a:spLocks noGrp="1"/>
          </p:cNvSpPr>
          <p:nvPr>
            <p:ph type="title"/>
          </p:nvPr>
        </p:nvSpPr>
        <p:spPr>
          <a:xfrm>
            <a:off x="0" y="0"/>
            <a:ext cx="9144000" cy="692696"/>
          </a:xfrm>
          <a:prstGeom prst="rect">
            <a:avLst/>
          </a:prstGeom>
        </p:spPr>
        <p:txBody>
          <a:bodyPr/>
          <a:lstStyle>
            <a:lvl1pPr>
              <a:defRPr spc="-100"/>
            </a:lvl1pPr>
          </a:lstStyle>
          <a:p>
            <a:r>
              <a:rPr dirty="0">
                <a:solidFill>
                  <a:srgbClr val="FFFFFF"/>
                </a:solidFill>
              </a:rPr>
              <a:t>1 Year Follow Up</a:t>
            </a:r>
          </a:p>
        </p:txBody>
      </p:sp>
      <p:sp>
        <p:nvSpPr>
          <p:cNvPr id="227" name="Slide Number Placeholder 4"/>
          <p:cNvSpPr txBox="1">
            <a:spLocks noGrp="1"/>
          </p:cNvSpPr>
          <p:nvPr>
            <p:ph type="sldNum" sz="quarter" idx="2"/>
          </p:nvPr>
        </p:nvSpPr>
        <p:spPr>
          <a:xfrm>
            <a:off x="8231356" y="6526779"/>
            <a:ext cx="269976" cy="22479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dirty="0"/>
          </a:p>
        </p:txBody>
      </p:sp>
      <p:graphicFrame>
        <p:nvGraphicFramePr>
          <p:cNvPr id="7" name="Chart 6"/>
          <p:cNvGraphicFramePr>
            <a:graphicFrameLocks/>
          </p:cNvGraphicFramePr>
          <p:nvPr>
            <p:extLst>
              <p:ext uri="{D42A27DB-BD31-4B8C-83A1-F6EECF244321}">
                <p14:modId xmlns:p14="http://schemas.microsoft.com/office/powerpoint/2010/main" val="3251764313"/>
              </p:ext>
            </p:extLst>
          </p:nvPr>
        </p:nvGraphicFramePr>
        <p:xfrm>
          <a:off x="395536" y="1124744"/>
          <a:ext cx="3946358" cy="4790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142929087"/>
              </p:ext>
            </p:extLst>
          </p:nvPr>
        </p:nvGraphicFramePr>
        <p:xfrm>
          <a:off x="5004048" y="1124744"/>
          <a:ext cx="3983164" cy="47902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066683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0" name="Footer Placeholder 3"/>
          <p:cNvSpPr txBox="1"/>
          <p:nvPr/>
        </p:nvSpPr>
        <p:spPr>
          <a:xfrm>
            <a:off x="2764639" y="6457684"/>
            <a:ext cx="3617104"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900" cap="all">
                <a:solidFill>
                  <a:srgbClr val="FFFFFF"/>
                </a:solidFill>
              </a:defRPr>
            </a:lvl1pPr>
          </a:lstStyle>
          <a:p>
            <a:r>
              <a:t>Grants vs. Loans | Adam Osman (University of Illinois at Urbana Champaign)</a:t>
            </a:r>
          </a:p>
        </p:txBody>
      </p:sp>
      <p:sp>
        <p:nvSpPr>
          <p:cNvPr id="261" name="Title 1"/>
          <p:cNvSpPr txBox="1">
            <a:spLocks noGrp="1"/>
          </p:cNvSpPr>
          <p:nvPr>
            <p:ph type="title"/>
          </p:nvPr>
        </p:nvSpPr>
        <p:spPr>
          <a:prstGeom prst="rect">
            <a:avLst/>
          </a:prstGeom>
        </p:spPr>
        <p:txBody>
          <a:bodyPr/>
          <a:lstStyle>
            <a:lvl1pPr>
              <a:defRPr spc="-100"/>
            </a:lvl1pPr>
          </a:lstStyle>
          <a:p>
            <a:r>
              <a:t>Heterogeneity: Why Gender?</a:t>
            </a:r>
          </a:p>
        </p:txBody>
      </p:sp>
      <p:sp>
        <p:nvSpPr>
          <p:cNvPr id="262" name="Content Placeholder 2"/>
          <p:cNvSpPr txBox="1">
            <a:spLocks noGrp="1"/>
          </p:cNvSpPr>
          <p:nvPr>
            <p:ph type="body" idx="1"/>
          </p:nvPr>
        </p:nvSpPr>
        <p:spPr>
          <a:xfrm>
            <a:off x="822960" y="1845734"/>
            <a:ext cx="7543801" cy="4023360"/>
          </a:xfrm>
          <a:prstGeom prst="rect">
            <a:avLst/>
          </a:prstGeom>
        </p:spPr>
        <p:txBody>
          <a:bodyPr>
            <a:normAutofit fontScale="92500" lnSpcReduction="20000"/>
          </a:bodyPr>
          <a:lstStyle/>
          <a:p>
            <a:pPr>
              <a:lnSpc>
                <a:spcPct val="81000"/>
              </a:lnSpc>
              <a:buFont typeface="Arial"/>
              <a:buChar char="•"/>
              <a:defRPr sz="2400">
                <a:latin typeface="Calibri Light"/>
                <a:ea typeface="Calibri Light"/>
                <a:cs typeface="Calibri Light"/>
                <a:sym typeface="Calibri Light"/>
              </a:defRPr>
            </a:pPr>
            <a:r>
              <a:rPr dirty="0">
                <a:latin typeface="+mj-lt"/>
              </a:rPr>
              <a:t>The Middle East has one of the lowest levels of female labor force participation</a:t>
            </a:r>
          </a:p>
          <a:p>
            <a:pPr>
              <a:lnSpc>
                <a:spcPct val="81000"/>
              </a:lnSpc>
              <a:buFont typeface="Arial"/>
              <a:buChar char="•"/>
              <a:defRPr sz="2400">
                <a:latin typeface="Calibri Light"/>
                <a:ea typeface="Calibri Light"/>
                <a:cs typeface="Calibri Light"/>
                <a:sym typeface="Calibri Light"/>
              </a:defRPr>
            </a:pPr>
            <a:endParaRPr dirty="0">
              <a:latin typeface="+mj-lt"/>
            </a:endParaRPr>
          </a:p>
          <a:p>
            <a:pPr>
              <a:lnSpc>
                <a:spcPct val="81000"/>
              </a:lnSpc>
              <a:buFont typeface="Arial"/>
              <a:buChar char="•"/>
              <a:defRPr sz="2400">
                <a:latin typeface="Calibri Light"/>
                <a:ea typeface="Calibri Light"/>
                <a:cs typeface="Calibri Light"/>
                <a:sym typeface="Calibri Light"/>
              </a:defRPr>
            </a:pPr>
            <a:r>
              <a:rPr dirty="0">
                <a:latin typeface="+mj-lt"/>
              </a:rPr>
              <a:t>Egypt is part of this trend with female LFP at 24% relative to 78% for men</a:t>
            </a:r>
          </a:p>
          <a:p>
            <a:pPr>
              <a:lnSpc>
                <a:spcPct val="81000"/>
              </a:lnSpc>
              <a:buFont typeface="Arial"/>
              <a:buChar char="•"/>
              <a:defRPr sz="2400">
                <a:latin typeface="Calibri Light"/>
                <a:ea typeface="Calibri Light"/>
                <a:cs typeface="Calibri Light"/>
                <a:sym typeface="Calibri Light"/>
              </a:defRPr>
            </a:pPr>
            <a:endParaRPr lang="en-US" dirty="0">
              <a:latin typeface="+mj-lt"/>
            </a:endParaRPr>
          </a:p>
          <a:p>
            <a:pPr>
              <a:lnSpc>
                <a:spcPct val="81000"/>
              </a:lnSpc>
              <a:buFont typeface="Arial"/>
              <a:buChar char="•"/>
              <a:defRPr sz="2400">
                <a:latin typeface="Calibri Light"/>
                <a:ea typeface="Calibri Light"/>
                <a:cs typeface="Calibri Light"/>
                <a:sym typeface="Calibri Light"/>
              </a:defRPr>
            </a:pPr>
            <a:r>
              <a:rPr dirty="0">
                <a:latin typeface="+mj-lt"/>
              </a:rPr>
              <a:t>Official unemployment is 25% for women relative to 8% for men</a:t>
            </a:r>
          </a:p>
          <a:p>
            <a:pPr>
              <a:lnSpc>
                <a:spcPct val="81000"/>
              </a:lnSpc>
              <a:buFont typeface="Arial"/>
              <a:buChar char="•"/>
              <a:defRPr sz="2400">
                <a:latin typeface="Calibri Light"/>
                <a:ea typeface="Calibri Light"/>
                <a:cs typeface="Calibri Light"/>
                <a:sym typeface="Calibri Light"/>
              </a:defRPr>
            </a:pPr>
            <a:endParaRPr dirty="0">
              <a:latin typeface="+mj-lt"/>
            </a:endParaRPr>
          </a:p>
          <a:p>
            <a:pPr>
              <a:lnSpc>
                <a:spcPct val="81000"/>
              </a:lnSpc>
              <a:buFont typeface="Arial"/>
              <a:buChar char="•"/>
              <a:defRPr sz="2400">
                <a:latin typeface="Calibri Light"/>
                <a:ea typeface="Calibri Light"/>
                <a:cs typeface="Calibri Light"/>
                <a:sym typeface="Calibri Light"/>
              </a:defRPr>
            </a:pPr>
            <a:r>
              <a:rPr dirty="0" smtClean="0">
                <a:latin typeface="+mj-lt"/>
              </a:rPr>
              <a:t>Gender plays a prominent role in social norms, </a:t>
            </a:r>
            <a:r>
              <a:rPr lang="en-US" dirty="0" smtClean="0">
                <a:latin typeface="+mj-lt"/>
              </a:rPr>
              <a:t>a</a:t>
            </a:r>
            <a:r>
              <a:rPr dirty="0" smtClean="0">
                <a:latin typeface="+mj-lt"/>
              </a:rPr>
              <a:t>necdotally:</a:t>
            </a:r>
          </a:p>
          <a:p>
            <a:pPr marL="384047" lvl="1" indent="-182879">
              <a:lnSpc>
                <a:spcPct val="81000"/>
              </a:lnSpc>
              <a:spcBef>
                <a:spcPts val="400"/>
              </a:spcBef>
              <a:buFont typeface="Arial"/>
              <a:buChar char="•"/>
              <a:defRPr>
                <a:latin typeface="Calibri Light"/>
                <a:ea typeface="Calibri Light"/>
                <a:cs typeface="Calibri Light"/>
                <a:sym typeface="Calibri Light"/>
              </a:defRPr>
            </a:pPr>
            <a:r>
              <a:rPr dirty="0" smtClean="0">
                <a:latin typeface="+mj-lt"/>
              </a:rPr>
              <a:t>Women are discouraged from pursuing work away from home, unless it is a government job</a:t>
            </a:r>
            <a:endParaRPr sz="1800" dirty="0" smtClean="0">
              <a:latin typeface="+mj-lt"/>
            </a:endParaRPr>
          </a:p>
          <a:p>
            <a:pPr marL="384047" lvl="1" indent="-182879">
              <a:lnSpc>
                <a:spcPct val="81000"/>
              </a:lnSpc>
              <a:spcBef>
                <a:spcPts val="400"/>
              </a:spcBef>
              <a:buFont typeface="Arial"/>
              <a:buChar char="•"/>
              <a:defRPr>
                <a:latin typeface="Calibri Light"/>
                <a:ea typeface="Calibri Light"/>
                <a:cs typeface="Calibri Light"/>
                <a:sym typeface="Calibri Light"/>
              </a:defRPr>
            </a:pPr>
            <a:r>
              <a:rPr dirty="0" smtClean="0">
                <a:latin typeface="+mj-lt"/>
              </a:rPr>
              <a:t>Women are encouraged to get married early</a:t>
            </a:r>
            <a:endParaRPr sz="1800" dirty="0" smtClean="0">
              <a:latin typeface="+mj-lt"/>
            </a:endParaRPr>
          </a:p>
          <a:p>
            <a:pPr marL="384047" lvl="1" indent="-182879">
              <a:lnSpc>
                <a:spcPct val="81000"/>
              </a:lnSpc>
              <a:spcBef>
                <a:spcPts val="400"/>
              </a:spcBef>
              <a:buFont typeface="Arial"/>
              <a:buChar char="•"/>
              <a:defRPr>
                <a:latin typeface="Calibri Light"/>
                <a:ea typeface="Calibri Light"/>
                <a:cs typeface="Calibri Light"/>
                <a:sym typeface="Calibri Light"/>
              </a:defRPr>
            </a:pPr>
            <a:r>
              <a:rPr dirty="0" smtClean="0">
                <a:latin typeface="+mj-lt"/>
              </a:rPr>
              <a:t>Women are discouraged from working after marriage</a:t>
            </a:r>
            <a:endParaRPr dirty="0">
              <a:latin typeface="+mj-lt"/>
            </a:endParaRPr>
          </a:p>
        </p:txBody>
      </p:sp>
      <p:sp>
        <p:nvSpPr>
          <p:cNvPr id="263" name="Slide Number Placeholder 4"/>
          <p:cNvSpPr txBox="1">
            <a:spLocks noGrp="1"/>
          </p:cNvSpPr>
          <p:nvPr>
            <p:ph type="sldNum" sz="quarter" idx="2"/>
          </p:nvPr>
        </p:nvSpPr>
        <p:spPr>
          <a:xfrm>
            <a:off x="8231356" y="6509526"/>
            <a:ext cx="360554" cy="4571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dirty="0"/>
          </a:p>
        </p:txBody>
      </p:sp>
    </p:spTree>
    <p:extLst>
      <p:ext uri="{BB962C8B-B14F-4D97-AF65-F5344CB8AC3E}">
        <p14:creationId xmlns:p14="http://schemas.microsoft.com/office/powerpoint/2010/main" val="290644054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Footer Placeholder 3"/>
          <p:cNvSpPr txBox="1"/>
          <p:nvPr/>
        </p:nvSpPr>
        <p:spPr>
          <a:xfrm>
            <a:off x="2764639" y="6457684"/>
            <a:ext cx="3617104"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900" cap="all">
                <a:solidFill>
                  <a:srgbClr val="FFFFFF"/>
                </a:solidFill>
              </a:defRPr>
            </a:lvl1pPr>
          </a:lstStyle>
          <a:p>
            <a:r>
              <a:t>Grants vs. Loans | Adam Osman (University of Illinois at Urbana Champaign)</a:t>
            </a:r>
          </a:p>
        </p:txBody>
      </p:sp>
      <p:sp>
        <p:nvSpPr>
          <p:cNvPr id="286" name="Title 1"/>
          <p:cNvSpPr txBox="1">
            <a:spLocks noGrp="1"/>
          </p:cNvSpPr>
          <p:nvPr>
            <p:ph type="title"/>
          </p:nvPr>
        </p:nvSpPr>
        <p:spPr>
          <a:xfrm>
            <a:off x="22487" y="6361"/>
            <a:ext cx="9144000" cy="686335"/>
          </a:xfrm>
          <a:prstGeom prst="rect">
            <a:avLst/>
          </a:prstGeom>
        </p:spPr>
        <p:txBody>
          <a:bodyPr/>
          <a:lstStyle>
            <a:lvl1pPr>
              <a:defRPr spc="-100"/>
            </a:lvl1pPr>
          </a:lstStyle>
          <a:p>
            <a:r>
              <a:rPr dirty="0">
                <a:solidFill>
                  <a:srgbClr val="FFFFFF"/>
                </a:solidFill>
              </a:rPr>
              <a:t>How Results Differ by Gender</a:t>
            </a:r>
          </a:p>
        </p:txBody>
      </p:sp>
      <p:sp>
        <p:nvSpPr>
          <p:cNvPr id="287" name="Slide Number Placeholder 4"/>
          <p:cNvSpPr txBox="1">
            <a:spLocks noGrp="1"/>
          </p:cNvSpPr>
          <p:nvPr>
            <p:ph type="sldNum" sz="quarter" idx="2"/>
          </p:nvPr>
        </p:nvSpPr>
        <p:spPr>
          <a:xfrm>
            <a:off x="8231356" y="6526779"/>
            <a:ext cx="178007" cy="2311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pic>
        <p:nvPicPr>
          <p:cNvPr id="2" name="Picture 1"/>
          <p:cNvPicPr>
            <a:picLocks noChangeAspect="1"/>
          </p:cNvPicPr>
          <p:nvPr/>
        </p:nvPicPr>
        <p:blipFill rotWithShape="1">
          <a:blip r:embed="rId3"/>
          <a:srcRect b="1045"/>
          <a:stretch/>
        </p:blipFill>
        <p:spPr>
          <a:xfrm>
            <a:off x="0" y="1877940"/>
            <a:ext cx="9144000" cy="3854951"/>
          </a:xfrm>
          <a:prstGeom prst="rect">
            <a:avLst/>
          </a:prstGeom>
        </p:spPr>
      </p:pic>
    </p:spTree>
    <p:extLst>
      <p:ext uri="{BB962C8B-B14F-4D97-AF65-F5344CB8AC3E}">
        <p14:creationId xmlns:p14="http://schemas.microsoft.com/office/powerpoint/2010/main" val="65139898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dirty="0"/>
          </a:p>
        </p:txBody>
      </p:sp>
      <p:sp>
        <p:nvSpPr>
          <p:cNvPr id="3" name="Title 2"/>
          <p:cNvSpPr>
            <a:spLocks noGrp="1"/>
          </p:cNvSpPr>
          <p:nvPr>
            <p:ph type="title"/>
          </p:nvPr>
        </p:nvSpPr>
        <p:spPr>
          <a:xfrm>
            <a:off x="467544" y="1494"/>
            <a:ext cx="8229600" cy="1195257"/>
          </a:xfrm>
        </p:spPr>
        <p:txBody>
          <a:bodyPr>
            <a:normAutofit fontScale="90000"/>
          </a:bodyPr>
          <a:lstStyle/>
          <a:p>
            <a:r>
              <a:rPr lang="en-US" dirty="0">
                <a:solidFill>
                  <a:srgbClr val="FFFFFF"/>
                </a:solidFill>
              </a:rPr>
              <a:t>Results: Capital Assistance increased </a:t>
            </a:r>
            <a:r>
              <a:rPr lang="en-US" dirty="0" smtClean="0">
                <a:solidFill>
                  <a:srgbClr val="FFFFFF"/>
                </a:solidFill>
              </a:rPr>
              <a:t>income </a:t>
            </a:r>
            <a:r>
              <a:rPr lang="en-US" dirty="0" smtClean="0"/>
              <a:t>for women</a:t>
            </a:r>
            <a:endParaRPr lang="en-US" dirty="0"/>
          </a:p>
        </p:txBody>
      </p:sp>
      <p:sp>
        <p:nvSpPr>
          <p:cNvPr id="5" name="Slide Number Placeholder 4"/>
          <p:cNvSpPr>
            <a:spLocks noGrp="1"/>
          </p:cNvSpPr>
          <p:nvPr>
            <p:ph type="sldNum" sz="quarter" idx="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ECB1696-1F23-9849-960D-916B9EF0C8D4}" type="slidenum">
              <a:rPr kumimoji="0" lang="en-US" sz="11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grpSp>
        <p:nvGrpSpPr>
          <p:cNvPr id="9" name="Group 8"/>
          <p:cNvGrpSpPr/>
          <p:nvPr/>
        </p:nvGrpSpPr>
        <p:grpSpPr>
          <a:xfrm>
            <a:off x="214133" y="1618159"/>
            <a:ext cx="8409765" cy="4709541"/>
            <a:chOff x="-220842" y="98017"/>
            <a:chExt cx="7640817" cy="3162300"/>
          </a:xfrm>
        </p:grpSpPr>
        <p:graphicFrame>
          <p:nvGraphicFramePr>
            <p:cNvPr id="10" name="Chart 9"/>
            <p:cNvGraphicFramePr/>
            <p:nvPr>
              <p:extLst>
                <p:ext uri="{D42A27DB-BD31-4B8C-83A1-F6EECF244321}">
                  <p14:modId xmlns:p14="http://schemas.microsoft.com/office/powerpoint/2010/main" val="1638393047"/>
                </p:ext>
              </p:extLst>
            </p:nvPr>
          </p:nvGraphicFramePr>
          <p:xfrm>
            <a:off x="3724275" y="98017"/>
            <a:ext cx="3695700" cy="3162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3158977432"/>
                </p:ext>
              </p:extLst>
            </p:nvPr>
          </p:nvGraphicFramePr>
          <p:xfrm>
            <a:off x="-220842" y="98443"/>
            <a:ext cx="3724275" cy="3152775"/>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217411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94"/>
            <a:ext cx="8229600" cy="1158240"/>
          </a:xfrm>
        </p:spPr>
        <p:txBody>
          <a:bodyPr>
            <a:normAutofit fontScale="90000"/>
          </a:bodyPr>
          <a:lstStyle/>
          <a:p>
            <a:r>
              <a:rPr lang="en-US" dirty="0" smtClean="0">
                <a:solidFill>
                  <a:srgbClr val="FFFFFF"/>
                </a:solidFill>
              </a:rPr>
              <a:t>Results: </a:t>
            </a:r>
            <a:r>
              <a:rPr lang="en-US" dirty="0">
                <a:solidFill>
                  <a:srgbClr val="FFFFFF"/>
                </a:solidFill>
              </a:rPr>
              <a:t>Capital Assistance increased business </a:t>
            </a:r>
            <a:r>
              <a:rPr lang="en-US" dirty="0" smtClean="0"/>
              <a:t>ownership for men and women</a:t>
            </a:r>
            <a:endParaRPr lang="en-US" dirty="0"/>
          </a:p>
        </p:txBody>
      </p:sp>
      <p:sp>
        <p:nvSpPr>
          <p:cNvPr id="5" name="Slide Number Placeholder 4"/>
          <p:cNvSpPr>
            <a:spLocks noGrp="1"/>
          </p:cNvSpPr>
          <p:nvPr>
            <p:ph type="sldNum" sz="quarter" idx="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ECB1696-1F23-9849-960D-916B9EF0C8D4}" type="slidenum">
              <a:rPr kumimoji="0" lang="en-US" sz="11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grpSp>
        <p:nvGrpSpPr>
          <p:cNvPr id="9" name="Group 8"/>
          <p:cNvGrpSpPr/>
          <p:nvPr/>
        </p:nvGrpSpPr>
        <p:grpSpPr>
          <a:xfrm>
            <a:off x="457201" y="1542157"/>
            <a:ext cx="8238248" cy="4626591"/>
            <a:chOff x="-88713" y="-3786"/>
            <a:chExt cx="7650069" cy="3305175"/>
          </a:xfrm>
        </p:grpSpPr>
        <p:graphicFrame>
          <p:nvGraphicFramePr>
            <p:cNvPr id="10" name="Chart 9"/>
            <p:cNvGraphicFramePr/>
            <p:nvPr>
              <p:extLst>
                <p:ext uri="{D42A27DB-BD31-4B8C-83A1-F6EECF244321}">
                  <p14:modId xmlns:p14="http://schemas.microsoft.com/office/powerpoint/2010/main" val="466496767"/>
                </p:ext>
              </p:extLst>
            </p:nvPr>
          </p:nvGraphicFramePr>
          <p:xfrm>
            <a:off x="3732306" y="15264"/>
            <a:ext cx="3829050" cy="3286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4180604757"/>
                </p:ext>
              </p:extLst>
            </p:nvPr>
          </p:nvGraphicFramePr>
          <p:xfrm>
            <a:off x="-88713" y="-3786"/>
            <a:ext cx="3676650" cy="3305175"/>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513952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495"/>
            <a:ext cx="8229600" cy="1158240"/>
          </a:xfrm>
        </p:spPr>
        <p:txBody>
          <a:bodyPr>
            <a:normAutofit fontScale="90000"/>
          </a:bodyPr>
          <a:lstStyle/>
          <a:p>
            <a:r>
              <a:rPr lang="en-US" dirty="0">
                <a:solidFill>
                  <a:srgbClr val="FFFFFF"/>
                </a:solidFill>
              </a:rPr>
              <a:t>Results: Capital Assistance increased </a:t>
            </a:r>
            <a:r>
              <a:rPr lang="en-US" dirty="0" smtClean="0">
                <a:solidFill>
                  <a:srgbClr val="FFFFFF"/>
                </a:solidFill>
              </a:rPr>
              <a:t>total </a:t>
            </a:r>
            <a:r>
              <a:rPr lang="en-US" dirty="0" smtClean="0"/>
              <a:t>employment for women</a:t>
            </a:r>
            <a:endParaRPr lang="en-US" dirty="0"/>
          </a:p>
        </p:txBody>
      </p:sp>
      <p:sp>
        <p:nvSpPr>
          <p:cNvPr id="5" name="Slide Number Placeholder 4"/>
          <p:cNvSpPr>
            <a:spLocks noGrp="1"/>
          </p:cNvSpPr>
          <p:nvPr>
            <p:ph type="sldNum" sz="quarter" idx="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ECB1696-1F23-9849-960D-916B9EF0C8D4}" type="slidenum">
              <a:rPr kumimoji="0" lang="en-US" sz="11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sp>
        <p:nvSpPr>
          <p:cNvPr id="2" name="Content Placeholder 1"/>
          <p:cNvSpPr>
            <a:spLocks noGrp="1"/>
          </p:cNvSpPr>
          <p:nvPr>
            <p:ph sz="quarter" idx="14"/>
          </p:nvPr>
        </p:nvSpPr>
        <p:spPr/>
        <p:txBody>
          <a:bodyPr/>
          <a:lstStyle/>
          <a:p>
            <a:endParaRPr lang="en-US" dirty="0"/>
          </a:p>
        </p:txBody>
      </p:sp>
      <p:grpSp>
        <p:nvGrpSpPr>
          <p:cNvPr id="10" name="Group 9"/>
          <p:cNvGrpSpPr/>
          <p:nvPr/>
        </p:nvGrpSpPr>
        <p:grpSpPr>
          <a:xfrm>
            <a:off x="290331" y="1416561"/>
            <a:ext cx="8396470" cy="4693468"/>
            <a:chOff x="-154700" y="-32961"/>
            <a:chExt cx="7784153" cy="2781300"/>
          </a:xfrm>
        </p:grpSpPr>
        <p:graphicFrame>
          <p:nvGraphicFramePr>
            <p:cNvPr id="11" name="Chart 10"/>
            <p:cNvGraphicFramePr/>
            <p:nvPr>
              <p:extLst>
                <p:ext uri="{D42A27DB-BD31-4B8C-83A1-F6EECF244321}">
                  <p14:modId xmlns:p14="http://schemas.microsoft.com/office/powerpoint/2010/main" val="3693802756"/>
                </p:ext>
              </p:extLst>
            </p:nvPr>
          </p:nvGraphicFramePr>
          <p:xfrm>
            <a:off x="3876603" y="-32961"/>
            <a:ext cx="3752850" cy="2781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56473140"/>
                </p:ext>
              </p:extLst>
            </p:nvPr>
          </p:nvGraphicFramePr>
          <p:xfrm>
            <a:off x="-154700" y="-32961"/>
            <a:ext cx="3790950" cy="278130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628636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dirty="0"/>
          </a:p>
        </p:txBody>
      </p:sp>
      <p:sp>
        <p:nvSpPr>
          <p:cNvPr id="3" name="Title 2"/>
          <p:cNvSpPr>
            <a:spLocks noGrp="1"/>
          </p:cNvSpPr>
          <p:nvPr>
            <p:ph type="title"/>
          </p:nvPr>
        </p:nvSpPr>
        <p:spPr>
          <a:xfrm>
            <a:off x="467544" y="0"/>
            <a:ext cx="8229600" cy="1158240"/>
          </a:xfrm>
        </p:spPr>
        <p:txBody>
          <a:bodyPr>
            <a:normAutofit fontScale="90000"/>
          </a:bodyPr>
          <a:lstStyle/>
          <a:p>
            <a:r>
              <a:rPr lang="en-US" dirty="0">
                <a:solidFill>
                  <a:srgbClr val="FFFFFF"/>
                </a:solidFill>
              </a:rPr>
              <a:t>Results: Capital Assistance increased </a:t>
            </a:r>
            <a:r>
              <a:rPr lang="en-US" dirty="0" smtClean="0">
                <a:solidFill>
                  <a:srgbClr val="FFFFFF"/>
                </a:solidFill>
              </a:rPr>
              <a:t>working </a:t>
            </a:r>
            <a:r>
              <a:rPr lang="en-US" dirty="0" smtClean="0"/>
              <a:t>hours for women</a:t>
            </a:r>
            <a:endParaRPr lang="en-US" dirty="0"/>
          </a:p>
        </p:txBody>
      </p:sp>
      <p:sp>
        <p:nvSpPr>
          <p:cNvPr id="5" name="Slide Number Placeholder 4"/>
          <p:cNvSpPr>
            <a:spLocks noGrp="1"/>
          </p:cNvSpPr>
          <p:nvPr>
            <p:ph type="sldNum" sz="quarter" idx="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ECB1696-1F23-9849-960D-916B9EF0C8D4}" type="slidenum">
              <a:rPr kumimoji="0" lang="en-US" sz="11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grpSp>
        <p:nvGrpSpPr>
          <p:cNvPr id="12" name="Group 11"/>
          <p:cNvGrpSpPr/>
          <p:nvPr/>
        </p:nvGrpSpPr>
        <p:grpSpPr>
          <a:xfrm>
            <a:off x="327751" y="1472182"/>
            <a:ext cx="8488499" cy="4709541"/>
            <a:chOff x="-111320" y="-1"/>
            <a:chExt cx="7299716" cy="2771775"/>
          </a:xfrm>
        </p:grpSpPr>
        <p:graphicFrame>
          <p:nvGraphicFramePr>
            <p:cNvPr id="13" name="Chart 12"/>
            <p:cNvGraphicFramePr/>
            <p:nvPr>
              <p:extLst>
                <p:ext uri="{D42A27DB-BD31-4B8C-83A1-F6EECF244321}">
                  <p14:modId xmlns:p14="http://schemas.microsoft.com/office/powerpoint/2010/main" val="639841320"/>
                </p:ext>
              </p:extLst>
            </p:nvPr>
          </p:nvGraphicFramePr>
          <p:xfrm>
            <a:off x="3664146" y="-1"/>
            <a:ext cx="3524250" cy="2771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3777634732"/>
                </p:ext>
              </p:extLst>
            </p:nvPr>
          </p:nvGraphicFramePr>
          <p:xfrm>
            <a:off x="-111320" y="-1"/>
            <a:ext cx="3505200" cy="2771775"/>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196030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0"/>
            <a:ext cx="8229600" cy="692696"/>
          </a:xfrm>
        </p:spPr>
        <p:txBody>
          <a:bodyPr/>
          <a:lstStyle/>
          <a:p>
            <a:r>
              <a:rPr lang="en-US" dirty="0" smtClean="0">
                <a:solidFill>
                  <a:srgbClr val="FFFFFF"/>
                </a:solidFill>
              </a:rPr>
              <a:t>Secondary </a:t>
            </a:r>
            <a:r>
              <a:rPr lang="en-US" dirty="0">
                <a:solidFill>
                  <a:srgbClr val="FFFFFF"/>
                </a:solidFill>
              </a:rPr>
              <a:t>End-line </a:t>
            </a:r>
            <a:r>
              <a:rPr lang="en-US" dirty="0" smtClean="0">
                <a:solidFill>
                  <a:srgbClr val="FFFFFF"/>
                </a:solidFill>
              </a:rPr>
              <a:t>Results</a:t>
            </a:r>
            <a:endParaRPr lang="en-US" dirty="0">
              <a:solidFill>
                <a:srgbClr val="FFFFFF"/>
              </a:solidFill>
            </a:endParaRPr>
          </a:p>
        </p:txBody>
      </p:sp>
      <p:sp>
        <p:nvSpPr>
          <p:cNvPr id="5" name="Slide Number Placeholder 4"/>
          <p:cNvSpPr>
            <a:spLocks noGrp="1"/>
          </p:cNvSpPr>
          <p:nvPr>
            <p:ph type="sldNum" sz="quarter" idx="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ECB1696-1F23-9849-960D-916B9EF0C8D4}" type="slidenum">
              <a:rPr kumimoji="0" lang="en-US" sz="11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pic>
        <p:nvPicPr>
          <p:cNvPr id="8" name="Content Placeholder 7"/>
          <p:cNvPicPr>
            <a:picLocks noGrp="1" noChangeAspect="1"/>
          </p:cNvPicPr>
          <p:nvPr>
            <p:ph sz="quarter" idx="14"/>
          </p:nvPr>
        </p:nvPicPr>
        <p:blipFill>
          <a:blip r:embed="rId3"/>
          <a:stretch>
            <a:fillRect/>
          </a:stretch>
        </p:blipFill>
        <p:spPr>
          <a:xfrm>
            <a:off x="272841" y="1937984"/>
            <a:ext cx="8757887" cy="3289110"/>
          </a:xfrm>
          <a:prstGeom prst="rect">
            <a:avLst/>
          </a:prstGeom>
          <a:ln>
            <a:solidFill>
              <a:schemeClr val="bg2">
                <a:lumMod val="40000"/>
                <a:lumOff val="60000"/>
              </a:schemeClr>
            </a:solidFill>
          </a:ln>
        </p:spPr>
      </p:pic>
    </p:spTree>
    <p:extLst>
      <p:ext uri="{BB962C8B-B14F-4D97-AF65-F5344CB8AC3E}">
        <p14:creationId xmlns:p14="http://schemas.microsoft.com/office/powerpoint/2010/main" val="486981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412776"/>
          </a:xfrm>
        </p:spPr>
        <p:txBody>
          <a:bodyPr>
            <a:normAutofit fontScale="90000"/>
          </a:bodyPr>
          <a:lstStyle/>
          <a:p>
            <a:r>
              <a:rPr lang="en-US" dirty="0">
                <a:solidFill>
                  <a:srgbClr val="FFFFFF"/>
                </a:solidFill>
              </a:rPr>
              <a:t>Results: Capital Assistance </a:t>
            </a:r>
            <a:r>
              <a:rPr lang="en-US" dirty="0" smtClean="0">
                <a:solidFill>
                  <a:srgbClr val="FFFFFF"/>
                </a:solidFill>
              </a:rPr>
              <a:t>decreased </a:t>
            </a:r>
            <a:r>
              <a:rPr lang="en-US" dirty="0"/>
              <a:t>Women’s time spent on Household </a:t>
            </a:r>
            <a:r>
              <a:rPr lang="en-US" dirty="0" smtClean="0"/>
              <a:t>Chores</a:t>
            </a:r>
            <a:endParaRPr lang="en-US" dirty="0"/>
          </a:p>
        </p:txBody>
      </p:sp>
      <p:sp>
        <p:nvSpPr>
          <p:cNvPr id="4" name="Slide Number Placeholder 3"/>
          <p:cNvSpPr>
            <a:spLocks noGrp="1"/>
          </p:cNvSpPr>
          <p:nvPr>
            <p:ph type="sldNum" sz="quarter" idx="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ECB1696-1F23-9849-960D-916B9EF0C8D4}" type="slidenum">
              <a:rPr kumimoji="0" lang="en-US" sz="11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grpSp>
        <p:nvGrpSpPr>
          <p:cNvPr id="5" name="Group 4"/>
          <p:cNvGrpSpPr/>
          <p:nvPr/>
        </p:nvGrpSpPr>
        <p:grpSpPr>
          <a:xfrm>
            <a:off x="457200" y="1491043"/>
            <a:ext cx="8272801" cy="4558502"/>
            <a:chOff x="0" y="-43158"/>
            <a:chExt cx="7296150" cy="3067050"/>
          </a:xfrm>
        </p:grpSpPr>
        <p:graphicFrame>
          <p:nvGraphicFramePr>
            <p:cNvPr id="6" name="Chart 5"/>
            <p:cNvGraphicFramePr/>
            <p:nvPr>
              <p:extLst>
                <p:ext uri="{D42A27DB-BD31-4B8C-83A1-F6EECF244321}">
                  <p14:modId xmlns:p14="http://schemas.microsoft.com/office/powerpoint/2010/main" val="889883320"/>
                </p:ext>
              </p:extLst>
            </p:nvPr>
          </p:nvGraphicFramePr>
          <p:xfrm>
            <a:off x="3629025" y="-43158"/>
            <a:ext cx="3667125" cy="3067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1551137283"/>
                </p:ext>
              </p:extLst>
            </p:nvPr>
          </p:nvGraphicFramePr>
          <p:xfrm>
            <a:off x="0" y="-43158"/>
            <a:ext cx="3524250" cy="306705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152474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67544" y="1124744"/>
            <a:ext cx="8229600" cy="4709541"/>
          </a:xfrm>
        </p:spPr>
        <p:txBody>
          <a:bodyPr>
            <a:normAutofit fontScale="92500" lnSpcReduction="10000"/>
          </a:bodyPr>
          <a:lstStyle/>
          <a:p>
            <a:pPr algn="just"/>
            <a:r>
              <a:rPr lang="en-US" dirty="0">
                <a:latin typeface="Calibri"/>
                <a:cs typeface="Calibri"/>
              </a:rPr>
              <a:t>Youth unemployment in Egypt has been a growing </a:t>
            </a:r>
            <a:r>
              <a:rPr lang="en-US" dirty="0" smtClean="0">
                <a:latin typeface="Calibri"/>
                <a:cs typeface="Calibri"/>
              </a:rPr>
              <a:t>problem, especially among women. </a:t>
            </a:r>
          </a:p>
          <a:p>
            <a:pPr algn="just"/>
            <a:r>
              <a:rPr lang="en-US" dirty="0" smtClean="0">
                <a:latin typeface="Calibri"/>
                <a:cs typeface="Calibri"/>
              </a:rPr>
              <a:t>There is now a shift </a:t>
            </a:r>
            <a:r>
              <a:rPr lang="en-US" dirty="0">
                <a:latin typeface="Calibri"/>
                <a:cs typeface="Calibri"/>
              </a:rPr>
              <a:t>towards entrepreneurship as a way to enter and stay in the labor force. </a:t>
            </a:r>
            <a:endParaRPr lang="en-US" dirty="0" smtClean="0">
              <a:latin typeface="Calibri"/>
              <a:cs typeface="Calibri"/>
            </a:endParaRPr>
          </a:p>
          <a:p>
            <a:pPr algn="just"/>
            <a:r>
              <a:rPr lang="en-US" dirty="0">
                <a:latin typeface="Calibri"/>
                <a:cs typeface="Calibri"/>
              </a:rPr>
              <a:t>This strategy is difficult to pursue for people coming from low-income families who may not have the ability to provide the money needed to start a business. </a:t>
            </a:r>
            <a:endParaRPr lang="en-US" dirty="0" smtClean="0">
              <a:latin typeface="Calibri"/>
              <a:cs typeface="Calibri"/>
            </a:endParaRPr>
          </a:p>
          <a:p>
            <a:pPr algn="just"/>
            <a:r>
              <a:rPr lang="en-US" dirty="0" smtClean="0">
                <a:latin typeface="Calibri"/>
                <a:cs typeface="Calibri"/>
              </a:rPr>
              <a:t>Youth then turn to microloans</a:t>
            </a:r>
          </a:p>
        </p:txBody>
      </p:sp>
      <p:sp>
        <p:nvSpPr>
          <p:cNvPr id="3" name="Title 2"/>
          <p:cNvSpPr>
            <a:spLocks noGrp="1"/>
          </p:cNvSpPr>
          <p:nvPr>
            <p:ph type="title"/>
          </p:nvPr>
        </p:nvSpPr>
        <p:spPr>
          <a:xfrm>
            <a:off x="457200" y="0"/>
            <a:ext cx="8229600" cy="692696"/>
          </a:xfrm>
        </p:spPr>
        <p:txBody>
          <a:bodyPr>
            <a:normAutofit/>
          </a:bodyPr>
          <a:lstStyle/>
          <a:p>
            <a:r>
              <a:rPr lang="en-US" dirty="0" smtClean="0">
                <a:solidFill>
                  <a:schemeClr val="bg1"/>
                </a:solidFill>
              </a:rPr>
              <a:t>Background</a:t>
            </a:r>
            <a:endParaRPr lang="en-US" dirty="0">
              <a:solidFill>
                <a:schemeClr val="bg1"/>
              </a:solidFill>
            </a:endParaRPr>
          </a:p>
        </p:txBody>
      </p:sp>
      <p:sp>
        <p:nvSpPr>
          <p:cNvPr id="5" name="Slide Number Placeholder 4"/>
          <p:cNvSpPr>
            <a:spLocks noGrp="1"/>
          </p:cNvSpPr>
          <p:nvPr>
            <p:ph type="sldNum" sz="quarter" idx="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ECB1696-1F23-9849-960D-916B9EF0C8D4}" type="slidenum">
              <a:rPr kumimoji="0" lang="en-US" sz="11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spTree>
    <p:extLst>
      <p:ext uri="{BB962C8B-B14F-4D97-AF65-F5344CB8AC3E}">
        <p14:creationId xmlns:p14="http://schemas.microsoft.com/office/powerpoint/2010/main" val="2578734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67544" y="0"/>
            <a:ext cx="8229600" cy="1268760"/>
          </a:xfrm>
        </p:spPr>
        <p:txBody>
          <a:bodyPr/>
          <a:lstStyle/>
          <a:p>
            <a:r>
              <a:rPr lang="en-US" dirty="0">
                <a:solidFill>
                  <a:srgbClr val="FFFFFF"/>
                </a:solidFill>
              </a:rPr>
              <a:t>Results: Capital Assistance increased </a:t>
            </a:r>
            <a:r>
              <a:rPr lang="en-US" dirty="0" smtClean="0"/>
              <a:t>business assets for women</a:t>
            </a:r>
            <a:endParaRPr lang="en-US" dirty="0"/>
          </a:p>
        </p:txBody>
      </p:sp>
      <p:sp>
        <p:nvSpPr>
          <p:cNvPr id="5" name="Slide Number Placeholder 4"/>
          <p:cNvSpPr>
            <a:spLocks noGrp="1"/>
          </p:cNvSpPr>
          <p:nvPr>
            <p:ph type="sldNum" sz="quarter" idx="4"/>
          </p:nvPr>
        </p:nvSpPr>
        <p:spPr>
          <a:xfrm>
            <a:off x="7834545" y="6557731"/>
            <a:ext cx="852256" cy="222323"/>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ECB1696-1F23-9849-960D-916B9EF0C8D4}" type="slidenum">
              <a:rPr kumimoji="0" lang="en-US" sz="11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grpSp>
        <p:nvGrpSpPr>
          <p:cNvPr id="6" name="Group 5"/>
          <p:cNvGrpSpPr/>
          <p:nvPr/>
        </p:nvGrpSpPr>
        <p:grpSpPr>
          <a:xfrm>
            <a:off x="351645" y="1440682"/>
            <a:ext cx="8291956" cy="4728107"/>
            <a:chOff x="-93094" y="0"/>
            <a:chExt cx="7313044" cy="2971800"/>
          </a:xfrm>
        </p:grpSpPr>
        <p:graphicFrame>
          <p:nvGraphicFramePr>
            <p:cNvPr id="7" name="Chart 6"/>
            <p:cNvGraphicFramePr/>
            <p:nvPr>
              <p:extLst>
                <p:ext uri="{D42A27DB-BD31-4B8C-83A1-F6EECF244321}">
                  <p14:modId xmlns:p14="http://schemas.microsoft.com/office/powerpoint/2010/main" val="3409801458"/>
                </p:ext>
              </p:extLst>
            </p:nvPr>
          </p:nvGraphicFramePr>
          <p:xfrm>
            <a:off x="3629025" y="0"/>
            <a:ext cx="3590925"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4286237608"/>
                </p:ext>
              </p:extLst>
            </p:nvPr>
          </p:nvGraphicFramePr>
          <p:xfrm>
            <a:off x="-93094" y="9525"/>
            <a:ext cx="3562350" cy="2962275"/>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383551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237222"/>
            <a:ext cx="8229600" cy="1153298"/>
          </a:xfrm>
        </p:spPr>
        <p:txBody>
          <a:bodyPr/>
          <a:lstStyle/>
          <a:p>
            <a:r>
              <a:rPr lang="en-US" dirty="0"/>
              <a:t>Results: Capital Assistance increased </a:t>
            </a:r>
            <a:r>
              <a:rPr lang="en-US" dirty="0" smtClean="0"/>
              <a:t>subjective wellbeing</a:t>
            </a:r>
            <a:endParaRPr lang="en-US" dirty="0"/>
          </a:p>
        </p:txBody>
      </p:sp>
      <p:sp>
        <p:nvSpPr>
          <p:cNvPr id="5" name="Slide Number Placeholder 4"/>
          <p:cNvSpPr>
            <a:spLocks noGrp="1"/>
          </p:cNvSpPr>
          <p:nvPr>
            <p:ph type="sldNum" sz="quarter" idx="4"/>
          </p:nvPr>
        </p:nvSpPr>
        <p:spPr>
          <a:xfrm>
            <a:off x="7834545" y="6578755"/>
            <a:ext cx="852256" cy="222323"/>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ECB1696-1F23-9849-960D-916B9EF0C8D4}" type="slidenum">
              <a:rPr kumimoji="0" lang="en-US" sz="11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grpSp>
        <p:nvGrpSpPr>
          <p:cNvPr id="6" name="Group 5"/>
          <p:cNvGrpSpPr/>
          <p:nvPr/>
        </p:nvGrpSpPr>
        <p:grpSpPr>
          <a:xfrm>
            <a:off x="457201" y="1534852"/>
            <a:ext cx="8229599" cy="4612943"/>
            <a:chOff x="0" y="-4763"/>
            <a:chExt cx="7086600" cy="2990850"/>
          </a:xfrm>
        </p:grpSpPr>
        <p:graphicFrame>
          <p:nvGraphicFramePr>
            <p:cNvPr id="7" name="Chart 6"/>
            <p:cNvGraphicFramePr/>
            <p:nvPr>
              <p:extLst>
                <p:ext uri="{D42A27DB-BD31-4B8C-83A1-F6EECF244321}">
                  <p14:modId xmlns:p14="http://schemas.microsoft.com/office/powerpoint/2010/main" val="118039144"/>
                </p:ext>
              </p:extLst>
            </p:nvPr>
          </p:nvGraphicFramePr>
          <p:xfrm>
            <a:off x="3638550" y="-4763"/>
            <a:ext cx="3448050" cy="2990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927778504"/>
                </p:ext>
              </p:extLst>
            </p:nvPr>
          </p:nvGraphicFramePr>
          <p:xfrm>
            <a:off x="0" y="-4763"/>
            <a:ext cx="3457575" cy="2962275"/>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56539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Footer Placeholder 3"/>
          <p:cNvSpPr txBox="1"/>
          <p:nvPr/>
        </p:nvSpPr>
        <p:spPr>
          <a:xfrm>
            <a:off x="2764639" y="6457683"/>
            <a:ext cx="3617104"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900" cap="all">
                <a:solidFill>
                  <a:srgbClr val="FFFFFF"/>
                </a:solidFill>
              </a:defRPr>
            </a:lvl1pPr>
          </a:lstStyle>
          <a:p>
            <a:r>
              <a:t>Grants vs. Loans | Adam Osman (University of Illinois at Urbana Champaign)</a:t>
            </a:r>
          </a:p>
        </p:txBody>
      </p:sp>
      <p:sp>
        <p:nvSpPr>
          <p:cNvPr id="321" name="Title 1"/>
          <p:cNvSpPr txBox="1">
            <a:spLocks noGrp="1"/>
          </p:cNvSpPr>
          <p:nvPr>
            <p:ph type="title"/>
          </p:nvPr>
        </p:nvSpPr>
        <p:spPr>
          <a:xfrm>
            <a:off x="631916" y="-251455"/>
            <a:ext cx="7543801" cy="1088167"/>
          </a:xfrm>
          <a:prstGeom prst="rect">
            <a:avLst/>
          </a:prstGeom>
        </p:spPr>
        <p:txBody>
          <a:bodyPr/>
          <a:lstStyle>
            <a:lvl1pPr>
              <a:defRPr spc="-100"/>
            </a:lvl1pPr>
          </a:lstStyle>
          <a:p>
            <a:r>
              <a:rPr dirty="0">
                <a:solidFill>
                  <a:srgbClr val="FFFFFF"/>
                </a:solidFill>
              </a:rPr>
              <a:t>Explaining These Impacts</a:t>
            </a:r>
          </a:p>
        </p:txBody>
      </p:sp>
      <p:sp>
        <p:nvSpPr>
          <p:cNvPr id="322" name="Content Placeholder 2"/>
          <p:cNvSpPr txBox="1">
            <a:spLocks noGrp="1"/>
          </p:cNvSpPr>
          <p:nvPr>
            <p:ph type="body" idx="1"/>
          </p:nvPr>
        </p:nvSpPr>
        <p:spPr>
          <a:xfrm>
            <a:off x="452887" y="931653"/>
            <a:ext cx="8119613" cy="5093590"/>
          </a:xfrm>
          <a:prstGeom prst="rect">
            <a:avLst/>
          </a:prstGeom>
        </p:spPr>
        <p:txBody>
          <a:bodyPr>
            <a:normAutofit fontScale="85000" lnSpcReduction="20000"/>
          </a:bodyPr>
          <a:lstStyle/>
          <a:p>
            <a:pPr>
              <a:lnSpc>
                <a:spcPct val="130000"/>
              </a:lnSpc>
              <a:buFont typeface="Arial"/>
              <a:buChar char="•"/>
              <a:defRPr>
                <a:latin typeface="Calibri Light"/>
                <a:ea typeface="Calibri Light"/>
                <a:cs typeface="Calibri Light"/>
                <a:sym typeface="Calibri Light"/>
              </a:defRPr>
            </a:pPr>
            <a:r>
              <a:rPr sz="2300" dirty="0">
                <a:latin typeface="+mj-lt"/>
              </a:rPr>
              <a:t>Many other things could explain additional heterogeneity that may be hiding beneath the surface:</a:t>
            </a:r>
          </a:p>
          <a:p>
            <a:pPr marL="384047" lvl="1" indent="-182879">
              <a:lnSpc>
                <a:spcPct val="130000"/>
              </a:lnSpc>
              <a:spcBef>
                <a:spcPts val="400"/>
              </a:spcBef>
              <a:buFont typeface="Arial"/>
              <a:buChar char="•"/>
              <a:defRPr sz="1800">
                <a:solidFill>
                  <a:srgbClr val="000000"/>
                </a:solidFill>
              </a:defRPr>
            </a:pPr>
            <a:r>
              <a:rPr lang="en-US" sz="2100" dirty="0"/>
              <a:t>Self-Control Problems</a:t>
            </a:r>
          </a:p>
          <a:p>
            <a:pPr marL="384047" lvl="1" indent="-182879">
              <a:lnSpc>
                <a:spcPct val="130000"/>
              </a:lnSpc>
              <a:spcBef>
                <a:spcPts val="400"/>
              </a:spcBef>
              <a:buFont typeface="Arial"/>
              <a:buChar char="•"/>
              <a:defRPr sz="1800">
                <a:solidFill>
                  <a:srgbClr val="000000"/>
                </a:solidFill>
              </a:defRPr>
            </a:pPr>
            <a:r>
              <a:rPr lang="en-US" sz="2100" dirty="0"/>
              <a:t>Time Discounting</a:t>
            </a:r>
          </a:p>
          <a:p>
            <a:pPr marL="384047" lvl="1" indent="-182879">
              <a:lnSpc>
                <a:spcPct val="130000"/>
              </a:lnSpc>
              <a:spcBef>
                <a:spcPts val="400"/>
              </a:spcBef>
              <a:buFont typeface="Arial"/>
              <a:buChar char="•"/>
              <a:defRPr sz="1800"/>
            </a:pPr>
            <a:r>
              <a:rPr lang="en-US" sz="2100" dirty="0"/>
              <a:t>Competitiveness </a:t>
            </a:r>
          </a:p>
          <a:p>
            <a:pPr marL="384047" lvl="1" indent="-182879">
              <a:lnSpc>
                <a:spcPct val="130000"/>
              </a:lnSpc>
              <a:spcBef>
                <a:spcPts val="400"/>
              </a:spcBef>
              <a:buFont typeface="Arial"/>
              <a:buChar char="•"/>
              <a:defRPr sz="1800"/>
            </a:pPr>
            <a:r>
              <a:rPr lang="en-US" sz="2100" dirty="0"/>
              <a:t>Persistence</a:t>
            </a:r>
          </a:p>
          <a:p>
            <a:pPr marL="384047" lvl="1" indent="-182879">
              <a:lnSpc>
                <a:spcPct val="130000"/>
              </a:lnSpc>
              <a:spcBef>
                <a:spcPts val="400"/>
              </a:spcBef>
              <a:buFont typeface="Arial"/>
              <a:buChar char="•"/>
              <a:defRPr sz="1800">
                <a:solidFill>
                  <a:srgbClr val="000000"/>
                </a:solidFill>
              </a:defRPr>
            </a:pPr>
            <a:r>
              <a:rPr lang="en-US" sz="2100" dirty="0" smtClean="0"/>
              <a:t>Interest </a:t>
            </a:r>
            <a:r>
              <a:rPr lang="en-US" sz="2100" dirty="0"/>
              <a:t>in Entrepreneurship</a:t>
            </a:r>
          </a:p>
          <a:p>
            <a:pPr marL="384047" lvl="1" indent="-182879">
              <a:lnSpc>
                <a:spcPct val="130000"/>
              </a:lnSpc>
              <a:spcBef>
                <a:spcPts val="400"/>
              </a:spcBef>
              <a:buFont typeface="Arial"/>
              <a:buChar char="•"/>
              <a:defRPr sz="1800">
                <a:solidFill>
                  <a:srgbClr val="000000"/>
                </a:solidFill>
              </a:defRPr>
            </a:pPr>
            <a:r>
              <a:rPr sz="2100" dirty="0"/>
              <a:t>Prior Business Experience</a:t>
            </a:r>
          </a:p>
          <a:p>
            <a:pPr marL="384047" lvl="1" indent="-182879">
              <a:lnSpc>
                <a:spcPct val="130000"/>
              </a:lnSpc>
              <a:spcBef>
                <a:spcPts val="400"/>
              </a:spcBef>
              <a:buFont typeface="Arial"/>
              <a:buChar char="•"/>
              <a:defRPr sz="1800">
                <a:solidFill>
                  <a:srgbClr val="000000"/>
                </a:solidFill>
              </a:defRPr>
            </a:pPr>
            <a:r>
              <a:rPr sz="2100" dirty="0"/>
              <a:t>Family Demands</a:t>
            </a:r>
          </a:p>
          <a:p>
            <a:pPr marL="384047" lvl="1" indent="-182879">
              <a:lnSpc>
                <a:spcPct val="130000"/>
              </a:lnSpc>
              <a:spcBef>
                <a:spcPts val="400"/>
              </a:spcBef>
              <a:buFont typeface="Arial"/>
              <a:buChar char="•"/>
              <a:defRPr sz="1800"/>
            </a:pPr>
            <a:r>
              <a:rPr sz="2100" dirty="0"/>
              <a:t>Risk Aversion</a:t>
            </a:r>
          </a:p>
          <a:p>
            <a:pPr marL="384047" lvl="1" indent="-182879">
              <a:lnSpc>
                <a:spcPct val="130000"/>
              </a:lnSpc>
              <a:spcBef>
                <a:spcPts val="400"/>
              </a:spcBef>
              <a:buFont typeface="Arial"/>
              <a:buChar char="•"/>
              <a:defRPr sz="1800"/>
            </a:pPr>
            <a:r>
              <a:rPr sz="2100" dirty="0" smtClean="0"/>
              <a:t>Sunk</a:t>
            </a:r>
            <a:r>
              <a:rPr sz="2100" dirty="0"/>
              <a:t>-Cost Fallacy</a:t>
            </a:r>
          </a:p>
          <a:p>
            <a:pPr marL="384047" lvl="1" indent="-182879">
              <a:lnSpc>
                <a:spcPct val="130000"/>
              </a:lnSpc>
              <a:spcBef>
                <a:spcPts val="400"/>
              </a:spcBef>
              <a:buFont typeface="Arial"/>
              <a:buChar char="•"/>
              <a:defRPr sz="1800"/>
            </a:pPr>
            <a:r>
              <a:rPr sz="2100" dirty="0"/>
              <a:t>Human Capital</a:t>
            </a:r>
          </a:p>
          <a:p>
            <a:pPr marL="384047" lvl="1" indent="-182879">
              <a:lnSpc>
                <a:spcPct val="130000"/>
              </a:lnSpc>
              <a:spcBef>
                <a:spcPts val="400"/>
              </a:spcBef>
              <a:buFont typeface="Arial"/>
              <a:buChar char="•"/>
              <a:defRPr sz="1800"/>
            </a:pPr>
            <a:r>
              <a:rPr sz="2100" dirty="0"/>
              <a:t>Cognitive Ability</a:t>
            </a:r>
          </a:p>
          <a:p>
            <a:pPr marL="384047" lvl="1" indent="-182879">
              <a:lnSpc>
                <a:spcPct val="130000"/>
              </a:lnSpc>
              <a:spcBef>
                <a:spcPts val="400"/>
              </a:spcBef>
              <a:buFont typeface="Arial"/>
              <a:buChar char="•"/>
              <a:defRPr sz="1800"/>
            </a:pPr>
            <a:r>
              <a:rPr sz="2100" dirty="0"/>
              <a:t>Complimentary </a:t>
            </a:r>
            <a:r>
              <a:rPr sz="2100" dirty="0" smtClean="0"/>
              <a:t>Financing</a:t>
            </a:r>
            <a:endParaRPr lang="en-US" sz="2100" dirty="0" smtClean="0"/>
          </a:p>
          <a:p>
            <a:pPr marL="384047" lvl="1" indent="-182879">
              <a:spcBef>
                <a:spcPts val="400"/>
              </a:spcBef>
              <a:buFont typeface="Arial"/>
              <a:buChar char="•"/>
              <a:defRPr sz="1800"/>
            </a:pPr>
            <a:endParaRPr lang="en-US" dirty="0" smtClean="0"/>
          </a:p>
        </p:txBody>
      </p:sp>
      <p:sp>
        <p:nvSpPr>
          <p:cNvPr id="323" name="Slide Number Placeholder 4"/>
          <p:cNvSpPr txBox="1">
            <a:spLocks noGrp="1"/>
          </p:cNvSpPr>
          <p:nvPr>
            <p:ph type="sldNum" sz="quarter" idx="2"/>
          </p:nvPr>
        </p:nvSpPr>
        <p:spPr>
          <a:xfrm>
            <a:off x="7984672" y="6436855"/>
            <a:ext cx="382089" cy="96273"/>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dirty="0"/>
          </a:p>
        </p:txBody>
      </p:sp>
    </p:spTree>
    <p:extLst>
      <p:ext uri="{BB962C8B-B14F-4D97-AF65-F5344CB8AC3E}">
        <p14:creationId xmlns:p14="http://schemas.microsoft.com/office/powerpoint/2010/main" val="149921557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ooter Placeholder 3"/>
          <p:cNvSpPr txBox="1"/>
          <p:nvPr/>
        </p:nvSpPr>
        <p:spPr>
          <a:xfrm>
            <a:off x="2764639" y="6457684"/>
            <a:ext cx="3617104"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900" cap="all">
                <a:solidFill>
                  <a:srgbClr val="FFFFFF"/>
                </a:solidFill>
              </a:defRPr>
            </a:lvl1pPr>
          </a:lstStyle>
          <a:p>
            <a:r>
              <a:t>Grants vs. Loans | Adam Osman (University of Illinois at Urbana Champaign)</a:t>
            </a:r>
          </a:p>
        </p:txBody>
      </p:sp>
      <p:sp>
        <p:nvSpPr>
          <p:cNvPr id="137" name="Title 1"/>
          <p:cNvSpPr txBox="1">
            <a:spLocks noGrp="1"/>
          </p:cNvSpPr>
          <p:nvPr>
            <p:ph type="title"/>
          </p:nvPr>
        </p:nvSpPr>
        <p:spPr>
          <a:xfrm>
            <a:off x="12150" y="0"/>
            <a:ext cx="9144000" cy="692696"/>
          </a:xfrm>
          <a:prstGeom prst="rect">
            <a:avLst/>
          </a:prstGeom>
        </p:spPr>
        <p:txBody>
          <a:bodyPr/>
          <a:lstStyle>
            <a:lvl1pPr>
              <a:defRPr spc="-100"/>
            </a:lvl1pPr>
          </a:lstStyle>
          <a:p>
            <a:r>
              <a:rPr dirty="0">
                <a:solidFill>
                  <a:srgbClr val="FFFFFF"/>
                </a:solidFill>
              </a:rPr>
              <a:t>Summary of Results</a:t>
            </a:r>
          </a:p>
        </p:txBody>
      </p:sp>
      <p:sp>
        <p:nvSpPr>
          <p:cNvPr id="138" name="Content Placeholder 2"/>
          <p:cNvSpPr txBox="1">
            <a:spLocks noGrp="1"/>
          </p:cNvSpPr>
          <p:nvPr>
            <p:ph type="body" idx="1"/>
          </p:nvPr>
        </p:nvSpPr>
        <p:spPr>
          <a:xfrm>
            <a:off x="633047" y="1343026"/>
            <a:ext cx="7776316" cy="4758837"/>
          </a:xfrm>
          <a:prstGeom prst="rect">
            <a:avLst/>
          </a:prstGeom>
        </p:spPr>
        <p:txBody>
          <a:bodyPr>
            <a:normAutofit/>
          </a:bodyPr>
          <a:lstStyle/>
          <a:p>
            <a:pPr>
              <a:buFont typeface="Arial"/>
              <a:buChar char="•"/>
              <a:defRPr sz="2400">
                <a:latin typeface="Calibri Light"/>
                <a:ea typeface="Calibri Light"/>
                <a:cs typeface="Calibri Light"/>
                <a:sym typeface="Calibri Light"/>
              </a:defRPr>
            </a:pPr>
            <a:r>
              <a:rPr dirty="0">
                <a:latin typeface="+mj-lt"/>
              </a:rPr>
              <a:t>We find that returns to grants and loans are positive relative to the control group, with lots of underlying heterogeneity</a:t>
            </a:r>
          </a:p>
          <a:p>
            <a:pPr>
              <a:buFont typeface="Arial"/>
              <a:buChar char="•"/>
              <a:defRPr sz="2400">
                <a:latin typeface="Calibri Light"/>
                <a:ea typeface="Calibri Light"/>
                <a:cs typeface="Calibri Light"/>
                <a:sym typeface="Calibri Light"/>
              </a:defRPr>
            </a:pPr>
            <a:r>
              <a:rPr dirty="0">
                <a:latin typeface="+mj-lt"/>
              </a:rPr>
              <a:t>All three treatment groups lead to increases in business ownership, overall employment, business profits and total income</a:t>
            </a:r>
          </a:p>
          <a:p>
            <a:pPr>
              <a:buFont typeface="Arial"/>
              <a:buChar char="•"/>
              <a:defRPr sz="2400">
                <a:latin typeface="Calibri Light"/>
                <a:ea typeface="Calibri Light"/>
                <a:cs typeface="Calibri Light"/>
                <a:sym typeface="Calibri Light"/>
              </a:defRPr>
            </a:pPr>
            <a:r>
              <a:rPr dirty="0">
                <a:latin typeface="+mj-lt"/>
              </a:rPr>
              <a:t>We find important differences by gender, with much stronger positive impacts for women, and many null</a:t>
            </a:r>
            <a:r>
              <a:rPr lang="en-US" dirty="0">
                <a:latin typeface="+mj-lt"/>
              </a:rPr>
              <a:t> </a:t>
            </a:r>
            <a:r>
              <a:rPr dirty="0">
                <a:latin typeface="+mj-lt"/>
              </a:rPr>
              <a:t>effects </a:t>
            </a:r>
            <a:r>
              <a:rPr lang="en-US" dirty="0">
                <a:latin typeface="+mj-lt"/>
              </a:rPr>
              <a:t>for </a:t>
            </a:r>
            <a:r>
              <a:rPr dirty="0">
                <a:latin typeface="+mj-lt"/>
              </a:rPr>
              <a:t>men, unlike most earlier studies</a:t>
            </a:r>
          </a:p>
          <a:p>
            <a:pPr>
              <a:buFont typeface="Arial"/>
              <a:buChar char="•"/>
              <a:defRPr sz="2400">
                <a:latin typeface="Calibri Light"/>
                <a:ea typeface="Calibri Light"/>
                <a:cs typeface="Calibri Light"/>
                <a:sym typeface="Calibri Light"/>
              </a:defRPr>
            </a:pPr>
            <a:r>
              <a:rPr dirty="0">
                <a:latin typeface="+mj-lt"/>
              </a:rPr>
              <a:t>Explorations by individual attributes tease at other potentially important mechanisms</a:t>
            </a:r>
          </a:p>
        </p:txBody>
      </p:sp>
      <p:sp>
        <p:nvSpPr>
          <p:cNvPr id="139" name="Slide Number Placeholder 4"/>
          <p:cNvSpPr txBox="1">
            <a:spLocks noGrp="1"/>
          </p:cNvSpPr>
          <p:nvPr>
            <p:ph type="sldNum" sz="quarter" idx="2"/>
          </p:nvPr>
        </p:nvSpPr>
        <p:spPr>
          <a:xfrm>
            <a:off x="8281306" y="6526779"/>
            <a:ext cx="405494" cy="4571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dirty="0"/>
          </a:p>
        </p:txBody>
      </p:sp>
    </p:spTree>
    <p:extLst>
      <p:ext uri="{BB962C8B-B14F-4D97-AF65-F5344CB8AC3E}">
        <p14:creationId xmlns:p14="http://schemas.microsoft.com/office/powerpoint/2010/main" val="2764334776"/>
      </p:ext>
    </p:extLst>
  </p:cSld>
  <p:clrMapOvr>
    <a:masterClrMapping/>
  </p:clrMapOvr>
  <p:transition spd="med"/>
  <p:timing>
    <p:tnLst>
      <p:par>
        <p:cTn id="1" dur="indefinite" restart="never" fill="hold"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Footer Placeholder 3"/>
          <p:cNvSpPr txBox="1"/>
          <p:nvPr/>
        </p:nvSpPr>
        <p:spPr>
          <a:xfrm>
            <a:off x="2764639" y="6457684"/>
            <a:ext cx="3617104"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900" cap="all">
                <a:solidFill>
                  <a:srgbClr val="FFFFFF"/>
                </a:solidFill>
              </a:defRPr>
            </a:lvl1pPr>
          </a:lstStyle>
          <a:p>
            <a:r>
              <a:t>Grants vs. Loans | Adam Osman (University of Illinois at Urbana Champaign)</a:t>
            </a:r>
          </a:p>
        </p:txBody>
      </p:sp>
      <p:sp>
        <p:nvSpPr>
          <p:cNvPr id="361" name="Title 1"/>
          <p:cNvSpPr txBox="1">
            <a:spLocks noGrp="1"/>
          </p:cNvSpPr>
          <p:nvPr>
            <p:ph type="title"/>
          </p:nvPr>
        </p:nvSpPr>
        <p:spPr>
          <a:xfrm>
            <a:off x="457200" y="13440"/>
            <a:ext cx="8229600" cy="679256"/>
          </a:xfrm>
          <a:prstGeom prst="rect">
            <a:avLst/>
          </a:prstGeom>
        </p:spPr>
        <p:txBody>
          <a:bodyPr/>
          <a:lstStyle>
            <a:lvl1pPr>
              <a:defRPr spc="-100"/>
            </a:lvl1pPr>
          </a:lstStyle>
          <a:p>
            <a:r>
              <a:rPr dirty="0" smtClean="0">
                <a:solidFill>
                  <a:srgbClr val="FFFFFF"/>
                </a:solidFill>
              </a:rPr>
              <a:t>Conclusion</a:t>
            </a:r>
            <a:r>
              <a:rPr lang="en-US" dirty="0" smtClean="0">
                <a:solidFill>
                  <a:srgbClr val="FFFFFF"/>
                </a:solidFill>
              </a:rPr>
              <a:t>s</a:t>
            </a:r>
            <a:endParaRPr dirty="0">
              <a:solidFill>
                <a:srgbClr val="FFFFFF"/>
              </a:solidFill>
            </a:endParaRPr>
          </a:p>
        </p:txBody>
      </p:sp>
      <p:sp>
        <p:nvSpPr>
          <p:cNvPr id="362" name="Content Placeholder 2"/>
          <p:cNvSpPr txBox="1">
            <a:spLocks noGrp="1"/>
          </p:cNvSpPr>
          <p:nvPr>
            <p:ph type="body" idx="1"/>
          </p:nvPr>
        </p:nvSpPr>
        <p:spPr>
          <a:xfrm>
            <a:off x="457200" y="1016454"/>
            <a:ext cx="8229600" cy="4845504"/>
          </a:xfrm>
          <a:prstGeom prst="rect">
            <a:avLst/>
          </a:prstGeom>
        </p:spPr>
        <p:txBody>
          <a:bodyPr>
            <a:normAutofit lnSpcReduction="10000"/>
          </a:bodyPr>
          <a:lstStyle/>
          <a:p>
            <a:pPr>
              <a:buFont typeface="Arial"/>
              <a:buChar char="•"/>
              <a:defRPr>
                <a:latin typeface="Calibri Light"/>
                <a:ea typeface="Calibri Light"/>
                <a:cs typeface="Calibri Light"/>
                <a:sym typeface="Calibri Light"/>
              </a:defRPr>
            </a:pPr>
            <a:r>
              <a:rPr sz="3000" dirty="0">
                <a:latin typeface="+mj-lt"/>
              </a:rPr>
              <a:t>The impact of Capital Assistance is heterogeneous </a:t>
            </a:r>
          </a:p>
          <a:p>
            <a:pPr>
              <a:buFont typeface="Arial"/>
              <a:buChar char="•"/>
              <a:defRPr>
                <a:latin typeface="Calibri Light"/>
                <a:ea typeface="Calibri Light"/>
                <a:cs typeface="Calibri Light"/>
                <a:sym typeface="Calibri Light"/>
              </a:defRPr>
            </a:pPr>
            <a:r>
              <a:rPr sz="3000" dirty="0">
                <a:latin typeface="+mj-lt"/>
              </a:rPr>
              <a:t>Depends on local </a:t>
            </a:r>
            <a:r>
              <a:rPr sz="3000" dirty="0" smtClean="0">
                <a:latin typeface="+mj-lt"/>
              </a:rPr>
              <a:t>context</a:t>
            </a:r>
            <a:endParaRPr lang="en-US" sz="3000" dirty="0" smtClean="0">
              <a:latin typeface="+mj-lt"/>
            </a:endParaRPr>
          </a:p>
          <a:p>
            <a:pPr>
              <a:buFont typeface="Arial"/>
              <a:buChar char="•"/>
              <a:defRPr>
                <a:latin typeface="Calibri Light"/>
                <a:ea typeface="Calibri Light"/>
                <a:cs typeface="Calibri Light"/>
                <a:sym typeface="Calibri Light"/>
              </a:defRPr>
            </a:pPr>
            <a:r>
              <a:rPr sz="3000" dirty="0" smtClean="0">
                <a:latin typeface="+mj-lt"/>
              </a:rPr>
              <a:t>Outside </a:t>
            </a:r>
            <a:r>
              <a:rPr sz="3000" dirty="0">
                <a:latin typeface="+mj-lt"/>
              </a:rPr>
              <a:t>option for women in Egypt much worse than for men (who are near full </a:t>
            </a:r>
            <a:r>
              <a:rPr sz="3000" dirty="0" smtClean="0">
                <a:latin typeface="+mj-lt"/>
              </a:rPr>
              <a:t>employment)</a:t>
            </a:r>
            <a:endParaRPr lang="en-US" sz="3000" dirty="0">
              <a:latin typeface="+mj-lt"/>
            </a:endParaRPr>
          </a:p>
          <a:p>
            <a:pPr>
              <a:buFont typeface="Arial"/>
              <a:buChar char="•"/>
              <a:defRPr>
                <a:latin typeface="Calibri Light"/>
                <a:ea typeface="Calibri Light"/>
                <a:cs typeface="Calibri Light"/>
                <a:sym typeface="Calibri Light"/>
              </a:defRPr>
            </a:pPr>
            <a:r>
              <a:rPr sz="3000" dirty="0" smtClean="0">
                <a:latin typeface="+mj-lt"/>
              </a:rPr>
              <a:t>Access </a:t>
            </a:r>
            <a:r>
              <a:rPr sz="3000" dirty="0">
                <a:latin typeface="+mj-lt"/>
              </a:rPr>
              <a:t>to capital greatly expands ability to work for women </a:t>
            </a:r>
            <a:endParaRPr lang="en-US" sz="3000" dirty="0" smtClean="0">
              <a:latin typeface="+mj-lt"/>
            </a:endParaRPr>
          </a:p>
          <a:p>
            <a:pPr>
              <a:buFont typeface="Arial"/>
              <a:buChar char="•"/>
              <a:defRPr>
                <a:latin typeface="Calibri Light"/>
                <a:ea typeface="Calibri Light"/>
                <a:cs typeface="Calibri Light"/>
                <a:sym typeface="Calibri Light"/>
              </a:defRPr>
            </a:pPr>
            <a:r>
              <a:rPr sz="3000" dirty="0" smtClean="0">
                <a:latin typeface="+mj-lt"/>
              </a:rPr>
              <a:t>Returns </a:t>
            </a:r>
            <a:r>
              <a:rPr sz="3000" dirty="0">
                <a:latin typeface="+mj-lt"/>
              </a:rPr>
              <a:t>to capital are positive for both men and </a:t>
            </a:r>
            <a:r>
              <a:rPr sz="3000" dirty="0" smtClean="0">
                <a:latin typeface="+mj-lt"/>
              </a:rPr>
              <a:t>women</a:t>
            </a:r>
            <a:endParaRPr sz="3000" dirty="0">
              <a:latin typeface="+mj-lt"/>
            </a:endParaRPr>
          </a:p>
          <a:p>
            <a:pPr>
              <a:buFont typeface="Arial"/>
              <a:buChar char="•"/>
              <a:defRPr>
                <a:latin typeface="Calibri Light"/>
                <a:ea typeface="Calibri Light"/>
                <a:cs typeface="Calibri Light"/>
                <a:sym typeface="Calibri Light"/>
              </a:defRPr>
            </a:pPr>
            <a:r>
              <a:rPr sz="3000" dirty="0">
                <a:latin typeface="+mj-lt"/>
              </a:rPr>
              <a:t>Longer term data would allow us to see how these businesses fare</a:t>
            </a:r>
            <a:r>
              <a:rPr lang="en-US" sz="3000" dirty="0">
                <a:latin typeface="+mj-lt"/>
              </a:rPr>
              <a:t> over time</a:t>
            </a:r>
            <a:endParaRPr sz="3000" dirty="0">
              <a:latin typeface="+mj-lt"/>
            </a:endParaRPr>
          </a:p>
        </p:txBody>
      </p:sp>
      <p:sp>
        <p:nvSpPr>
          <p:cNvPr id="363" name="Slide Number Placeholder 4"/>
          <p:cNvSpPr txBox="1">
            <a:spLocks noGrp="1"/>
          </p:cNvSpPr>
          <p:nvPr>
            <p:ph type="sldNum" sz="quarter" idx="2"/>
          </p:nvPr>
        </p:nvSpPr>
        <p:spPr>
          <a:xfrm>
            <a:off x="8143876" y="6526779"/>
            <a:ext cx="265487" cy="22479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spTree>
    <p:extLst>
      <p:ext uri="{BB962C8B-B14F-4D97-AF65-F5344CB8AC3E}">
        <p14:creationId xmlns:p14="http://schemas.microsoft.com/office/powerpoint/2010/main" val="372127610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43969538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Footer Placeholder 3"/>
          <p:cNvSpPr txBox="1"/>
          <p:nvPr/>
        </p:nvSpPr>
        <p:spPr>
          <a:xfrm>
            <a:off x="2764639" y="6457684"/>
            <a:ext cx="3617104"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900" cap="all">
                <a:solidFill>
                  <a:srgbClr val="FFFFFF"/>
                </a:solidFill>
              </a:defRPr>
            </a:lvl1pPr>
          </a:lstStyle>
          <a:p>
            <a:r>
              <a:t>Grants vs. Loans | Adam Osman (University of Illinois at Urbana Champaign)</a:t>
            </a:r>
          </a:p>
        </p:txBody>
      </p:sp>
      <p:sp>
        <p:nvSpPr>
          <p:cNvPr id="127" name="Title 1"/>
          <p:cNvSpPr txBox="1">
            <a:spLocks noGrp="1"/>
          </p:cNvSpPr>
          <p:nvPr>
            <p:ph type="title"/>
          </p:nvPr>
        </p:nvSpPr>
        <p:spPr>
          <a:xfrm>
            <a:off x="0" y="0"/>
            <a:ext cx="9144000" cy="692696"/>
          </a:xfrm>
          <a:prstGeom prst="rect">
            <a:avLst/>
          </a:prstGeom>
        </p:spPr>
        <p:txBody>
          <a:bodyPr/>
          <a:lstStyle>
            <a:lvl1pPr>
              <a:defRPr spc="-100"/>
            </a:lvl1pPr>
          </a:lstStyle>
          <a:p>
            <a:r>
              <a:rPr dirty="0">
                <a:solidFill>
                  <a:srgbClr val="FFFFFF"/>
                </a:solidFill>
              </a:rPr>
              <a:t>What we do</a:t>
            </a:r>
          </a:p>
        </p:txBody>
      </p:sp>
      <p:sp>
        <p:nvSpPr>
          <p:cNvPr id="128" name="Content Placeholder 2"/>
          <p:cNvSpPr txBox="1">
            <a:spLocks noGrp="1"/>
          </p:cNvSpPr>
          <p:nvPr>
            <p:ph type="body" idx="1"/>
          </p:nvPr>
        </p:nvSpPr>
        <p:spPr>
          <a:xfrm>
            <a:off x="457200" y="1052737"/>
            <a:ext cx="8128489" cy="5013956"/>
          </a:xfrm>
          <a:prstGeom prst="rect">
            <a:avLst/>
          </a:prstGeom>
        </p:spPr>
        <p:txBody>
          <a:bodyPr>
            <a:normAutofit fontScale="77500" lnSpcReduction="20000"/>
          </a:bodyPr>
          <a:lstStyle/>
          <a:p>
            <a:pPr marL="0" indent="0">
              <a:lnSpc>
                <a:spcPct val="140000"/>
              </a:lnSpc>
              <a:buNone/>
              <a:defRPr sz="2400"/>
            </a:pPr>
            <a:endParaRPr dirty="0">
              <a:latin typeface="Calibri"/>
              <a:cs typeface="Calibri"/>
            </a:endParaRPr>
          </a:p>
          <a:p>
            <a:pPr algn="just">
              <a:lnSpc>
                <a:spcPct val="140000"/>
              </a:lnSpc>
            </a:pPr>
            <a:r>
              <a:rPr lang="en-US" dirty="0">
                <a:latin typeface="Calibri"/>
                <a:cs typeface="Calibri"/>
              </a:rPr>
              <a:t>Results from seven RCTs of microcredit programs across the world show no significant impact when it comes to business creation and increasing household income. On the other hand, returns to capital grants have been shown to be high in many developing countries. </a:t>
            </a:r>
          </a:p>
          <a:p>
            <a:pPr algn="just">
              <a:lnSpc>
                <a:spcPct val="140000"/>
              </a:lnSpc>
            </a:pPr>
            <a:r>
              <a:rPr lang="en-US" dirty="0">
                <a:latin typeface="Calibri"/>
                <a:cs typeface="Calibri"/>
              </a:rPr>
              <a:t>These two seemingly opposing facts led to the design of a randomized evaluation that compares the impacts of providing loans vs cash grants vs in-kind grants. </a:t>
            </a:r>
          </a:p>
        </p:txBody>
      </p:sp>
      <p:sp>
        <p:nvSpPr>
          <p:cNvPr id="129" name="Slide Number Placeholder 4"/>
          <p:cNvSpPr txBox="1">
            <a:spLocks noGrp="1"/>
          </p:cNvSpPr>
          <p:nvPr>
            <p:ph type="sldNum" sz="quarter" idx="2"/>
          </p:nvPr>
        </p:nvSpPr>
        <p:spPr>
          <a:xfrm>
            <a:off x="8281306" y="6526779"/>
            <a:ext cx="128057" cy="2311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Tree>
    <p:extLst>
      <p:ext uri="{BB962C8B-B14F-4D97-AF65-F5344CB8AC3E}">
        <p14:creationId xmlns:p14="http://schemas.microsoft.com/office/powerpoint/2010/main" val="62274881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Footer Placeholder 3"/>
          <p:cNvSpPr txBox="1"/>
          <p:nvPr/>
        </p:nvSpPr>
        <p:spPr>
          <a:xfrm>
            <a:off x="2764639" y="6457684"/>
            <a:ext cx="3617104"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900" cap="all">
                <a:solidFill>
                  <a:srgbClr val="FFFFFF"/>
                </a:solidFill>
              </a:defRPr>
            </a:lvl1pPr>
          </a:lstStyle>
          <a:p>
            <a:r>
              <a:t>Grants vs. Loans | Adam Osman (University of Illinois at Urbana Champaign)</a:t>
            </a:r>
          </a:p>
        </p:txBody>
      </p:sp>
      <p:sp>
        <p:nvSpPr>
          <p:cNvPr id="132" name="Title 1"/>
          <p:cNvSpPr txBox="1">
            <a:spLocks noGrp="1"/>
          </p:cNvSpPr>
          <p:nvPr>
            <p:ph type="title"/>
          </p:nvPr>
        </p:nvSpPr>
        <p:spPr>
          <a:xfrm>
            <a:off x="0" y="-16729"/>
            <a:ext cx="9144000" cy="709425"/>
          </a:xfrm>
          <a:prstGeom prst="rect">
            <a:avLst/>
          </a:prstGeom>
        </p:spPr>
        <p:txBody>
          <a:bodyPr/>
          <a:lstStyle>
            <a:lvl1pPr>
              <a:defRPr spc="-100"/>
            </a:lvl1pPr>
          </a:lstStyle>
          <a:p>
            <a:r>
              <a:rPr dirty="0">
                <a:solidFill>
                  <a:srgbClr val="FFFFFF"/>
                </a:solidFill>
              </a:rPr>
              <a:t>Wide ranging implications</a:t>
            </a:r>
          </a:p>
        </p:txBody>
      </p:sp>
      <p:sp>
        <p:nvSpPr>
          <p:cNvPr id="133" name="Content Placeholder 2"/>
          <p:cNvSpPr txBox="1">
            <a:spLocks noGrp="1"/>
          </p:cNvSpPr>
          <p:nvPr>
            <p:ph type="body" idx="1"/>
          </p:nvPr>
        </p:nvSpPr>
        <p:spPr>
          <a:xfrm>
            <a:off x="457200" y="1343025"/>
            <a:ext cx="8229600" cy="4811590"/>
          </a:xfrm>
          <a:prstGeom prst="rect">
            <a:avLst/>
          </a:prstGeom>
        </p:spPr>
        <p:txBody>
          <a:bodyPr>
            <a:normAutofit/>
          </a:bodyPr>
          <a:lstStyle/>
          <a:p>
            <a:pPr marL="88696" indent="-88696" defTabSz="886968">
              <a:lnSpc>
                <a:spcPct val="110000"/>
              </a:lnSpc>
              <a:spcBef>
                <a:spcPts val="1100"/>
              </a:spcBef>
              <a:buFont typeface="Arial"/>
              <a:buChar char="•"/>
              <a:defRPr sz="1940">
                <a:latin typeface="Calibri Light"/>
                <a:ea typeface="Calibri Light"/>
                <a:cs typeface="Calibri Light"/>
                <a:sym typeface="Calibri Light"/>
              </a:defRPr>
            </a:pPr>
            <a:r>
              <a:rPr lang="en-US" dirty="0" smtClean="0">
                <a:latin typeface="Calibri"/>
                <a:cs typeface="Calibri"/>
              </a:rPr>
              <a:t> </a:t>
            </a:r>
            <a:r>
              <a:rPr dirty="0" smtClean="0">
                <a:latin typeface="Calibri"/>
                <a:cs typeface="Calibri"/>
              </a:rPr>
              <a:t>Helps us make sense of the modest impacts of microcredit:</a:t>
            </a:r>
          </a:p>
          <a:p>
            <a:pPr marL="372526" lvl="1" indent="-177393" defTabSz="886968">
              <a:lnSpc>
                <a:spcPct val="110000"/>
              </a:lnSpc>
              <a:spcBef>
                <a:spcPts val="300"/>
              </a:spcBef>
              <a:buFont typeface="Arial"/>
              <a:buChar char="•"/>
              <a:defRPr sz="1746">
                <a:latin typeface="Calibri Light"/>
                <a:ea typeface="Calibri Light"/>
                <a:cs typeface="Calibri Light"/>
                <a:sym typeface="Calibri Light"/>
              </a:defRPr>
            </a:pPr>
            <a:r>
              <a:rPr dirty="0" smtClean="0">
                <a:latin typeface="Calibri"/>
                <a:cs typeface="Calibri"/>
              </a:rPr>
              <a:t>How </a:t>
            </a:r>
            <a:r>
              <a:rPr dirty="0">
                <a:latin typeface="Calibri"/>
                <a:cs typeface="Calibri"/>
              </a:rPr>
              <a:t>do the returns of loans compare to the returns of capital in the same market?</a:t>
            </a:r>
          </a:p>
          <a:p>
            <a:pPr marL="88696" indent="-88696" defTabSz="886968">
              <a:lnSpc>
                <a:spcPct val="110000"/>
              </a:lnSpc>
              <a:spcBef>
                <a:spcPts val="1100"/>
              </a:spcBef>
              <a:buFont typeface="Arial"/>
              <a:buChar char="•"/>
              <a:defRPr sz="1940">
                <a:latin typeface="Calibri Light"/>
                <a:ea typeface="Calibri Light"/>
                <a:cs typeface="Calibri Light"/>
                <a:sym typeface="Calibri Light"/>
              </a:defRPr>
            </a:pPr>
            <a:r>
              <a:rPr lang="en-US" dirty="0" smtClean="0">
                <a:latin typeface="Calibri"/>
                <a:cs typeface="Calibri"/>
              </a:rPr>
              <a:t> </a:t>
            </a:r>
            <a:r>
              <a:rPr dirty="0" smtClean="0">
                <a:latin typeface="Calibri"/>
                <a:cs typeface="Calibri"/>
              </a:rPr>
              <a:t>Allows </a:t>
            </a:r>
            <a:r>
              <a:rPr dirty="0">
                <a:latin typeface="Calibri"/>
                <a:cs typeface="Calibri"/>
              </a:rPr>
              <a:t>us to see if and how loans constrain investment decisions relative to cash grants</a:t>
            </a:r>
          </a:p>
          <a:p>
            <a:pPr marL="549920" lvl="2" indent="-177393" defTabSz="886968">
              <a:lnSpc>
                <a:spcPct val="110000"/>
              </a:lnSpc>
              <a:spcBef>
                <a:spcPts val="300"/>
              </a:spcBef>
              <a:buFont typeface="Arial"/>
              <a:buChar char="•"/>
              <a:defRPr sz="1746">
                <a:latin typeface="Calibri Light"/>
                <a:ea typeface="Calibri Light"/>
                <a:cs typeface="Calibri Light"/>
                <a:sym typeface="Calibri Light"/>
              </a:defRPr>
            </a:pPr>
            <a:r>
              <a:rPr dirty="0" smtClean="0">
                <a:latin typeface="Calibri"/>
                <a:cs typeface="Calibri"/>
              </a:rPr>
              <a:t>Do unrestricted cash grants go to the highest return investments in the business? </a:t>
            </a:r>
            <a:endParaRPr sz="1358" dirty="0" smtClean="0">
              <a:latin typeface="Calibri"/>
              <a:cs typeface="Calibri"/>
            </a:endParaRPr>
          </a:p>
          <a:p>
            <a:pPr marL="549920" lvl="2" indent="-177393" defTabSz="886968">
              <a:lnSpc>
                <a:spcPct val="110000"/>
              </a:lnSpc>
              <a:spcBef>
                <a:spcPts val="300"/>
              </a:spcBef>
              <a:buFont typeface="Arial"/>
              <a:buChar char="•"/>
              <a:defRPr sz="1746">
                <a:latin typeface="Calibri Light"/>
                <a:ea typeface="Calibri Light"/>
                <a:cs typeface="Calibri Light"/>
                <a:sym typeface="Calibri Light"/>
              </a:defRPr>
            </a:pPr>
            <a:r>
              <a:rPr dirty="0" smtClean="0">
                <a:latin typeface="Calibri"/>
                <a:cs typeface="Calibri"/>
              </a:rPr>
              <a:t>Does the rigidness of a loan actually force discipline and “good” behavior on the business owner?</a:t>
            </a:r>
            <a:endParaRPr sz="1358" dirty="0" smtClean="0">
              <a:latin typeface="Calibri"/>
              <a:cs typeface="Calibri"/>
            </a:endParaRPr>
          </a:p>
          <a:p>
            <a:pPr marL="88696" indent="-88696" defTabSz="886968">
              <a:lnSpc>
                <a:spcPct val="110000"/>
              </a:lnSpc>
              <a:spcBef>
                <a:spcPts val="1100"/>
              </a:spcBef>
              <a:buFont typeface="Arial"/>
              <a:buChar char="•"/>
              <a:defRPr sz="1940">
                <a:latin typeface="Calibri Light"/>
                <a:ea typeface="Calibri Light"/>
                <a:cs typeface="Calibri Light"/>
                <a:sym typeface="Calibri Light"/>
              </a:defRPr>
            </a:pPr>
            <a:r>
              <a:rPr lang="en-US" dirty="0" smtClean="0">
                <a:latin typeface="Calibri"/>
                <a:cs typeface="Calibri"/>
              </a:rPr>
              <a:t> </a:t>
            </a:r>
            <a:r>
              <a:rPr dirty="0" smtClean="0">
                <a:latin typeface="Calibri"/>
                <a:cs typeface="Calibri"/>
              </a:rPr>
              <a:t>Most </a:t>
            </a:r>
            <a:r>
              <a:rPr dirty="0">
                <a:latin typeface="Calibri"/>
                <a:cs typeface="Calibri"/>
              </a:rPr>
              <a:t>cost-effective way of spurring enterprise development</a:t>
            </a:r>
            <a:r>
              <a:rPr dirty="0" smtClean="0">
                <a:latin typeface="Calibri"/>
                <a:cs typeface="Calibri"/>
              </a:rPr>
              <a:t>?</a:t>
            </a:r>
            <a:endParaRPr dirty="0">
              <a:latin typeface="Calibri"/>
              <a:cs typeface="Calibri"/>
            </a:endParaRPr>
          </a:p>
        </p:txBody>
      </p:sp>
      <p:sp>
        <p:nvSpPr>
          <p:cNvPr id="134" name="Slide Number Placeholder 4"/>
          <p:cNvSpPr txBox="1">
            <a:spLocks noGrp="1"/>
          </p:cNvSpPr>
          <p:nvPr>
            <p:ph type="sldNum" sz="quarter" idx="2"/>
          </p:nvPr>
        </p:nvSpPr>
        <p:spPr>
          <a:xfrm>
            <a:off x="8281306" y="6526779"/>
            <a:ext cx="128057" cy="2311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Tree>
    <p:extLst>
      <p:ext uri="{BB962C8B-B14F-4D97-AF65-F5344CB8AC3E}">
        <p14:creationId xmlns:p14="http://schemas.microsoft.com/office/powerpoint/2010/main" val="4179183872"/>
      </p:ext>
    </p:extLst>
  </p:cSld>
  <p:clrMapOvr>
    <a:masterClrMapping/>
  </p:clrMapOvr>
  <p:transition spd="med"/>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Footer Placeholder 3"/>
          <p:cNvSpPr txBox="1"/>
          <p:nvPr/>
        </p:nvSpPr>
        <p:spPr>
          <a:xfrm>
            <a:off x="2764639" y="6457684"/>
            <a:ext cx="3617104"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900" cap="all">
                <a:solidFill>
                  <a:srgbClr val="FFFFFF"/>
                </a:solidFill>
              </a:defRPr>
            </a:lvl1pPr>
          </a:lstStyle>
          <a:p>
            <a:r>
              <a:t>Grants vs. Loans | Adam Osman (University of Illinois at Urbana Champaign)</a:t>
            </a:r>
          </a:p>
        </p:txBody>
      </p:sp>
      <p:sp>
        <p:nvSpPr>
          <p:cNvPr id="142" name="Title 1"/>
          <p:cNvSpPr txBox="1">
            <a:spLocks noGrp="1"/>
          </p:cNvSpPr>
          <p:nvPr>
            <p:ph type="title"/>
          </p:nvPr>
        </p:nvSpPr>
        <p:spPr>
          <a:xfrm>
            <a:off x="457200" y="80231"/>
            <a:ext cx="8229600" cy="612465"/>
          </a:xfrm>
          <a:prstGeom prst="rect">
            <a:avLst/>
          </a:prstGeom>
        </p:spPr>
        <p:txBody>
          <a:bodyPr/>
          <a:lstStyle>
            <a:lvl1pPr>
              <a:defRPr spc="-100"/>
            </a:lvl1pPr>
          </a:lstStyle>
          <a:p>
            <a:r>
              <a:rPr dirty="0">
                <a:solidFill>
                  <a:srgbClr val="FFFFFF"/>
                </a:solidFill>
              </a:rPr>
              <a:t>Local Context</a:t>
            </a:r>
          </a:p>
        </p:txBody>
      </p:sp>
      <p:sp>
        <p:nvSpPr>
          <p:cNvPr id="143" name="Content Placeholder 2"/>
          <p:cNvSpPr txBox="1">
            <a:spLocks noGrp="1"/>
          </p:cNvSpPr>
          <p:nvPr>
            <p:ph type="body" idx="1"/>
          </p:nvPr>
        </p:nvSpPr>
        <p:spPr>
          <a:xfrm>
            <a:off x="457200" y="1371600"/>
            <a:ext cx="7909561" cy="4497494"/>
          </a:xfrm>
          <a:prstGeom prst="rect">
            <a:avLst/>
          </a:prstGeom>
        </p:spPr>
        <p:txBody>
          <a:bodyPr>
            <a:normAutofit lnSpcReduction="10000"/>
          </a:bodyPr>
          <a:lstStyle/>
          <a:p>
            <a:pPr>
              <a:buFont typeface="Arial"/>
              <a:buChar char="•"/>
              <a:defRPr sz="2400">
                <a:latin typeface="Calibri Light"/>
                <a:ea typeface="Calibri Light"/>
                <a:cs typeface="Calibri Light"/>
                <a:sym typeface="Calibri Light"/>
              </a:defRPr>
            </a:pPr>
            <a:r>
              <a:rPr dirty="0" err="1">
                <a:latin typeface="+mj-lt"/>
              </a:rPr>
              <a:t>Qena</a:t>
            </a:r>
            <a:r>
              <a:rPr dirty="0">
                <a:latin typeface="+mj-lt"/>
              </a:rPr>
              <a:t>, Egypt:</a:t>
            </a:r>
          </a:p>
          <a:p>
            <a:pPr marL="384047" lvl="1" indent="-182879">
              <a:spcBef>
                <a:spcPts val="400"/>
              </a:spcBef>
              <a:buFont typeface="Arial"/>
              <a:buChar char="•"/>
              <a:defRPr>
                <a:latin typeface="Calibri Light"/>
                <a:ea typeface="Calibri Light"/>
                <a:cs typeface="Calibri Light"/>
                <a:sym typeface="Calibri Light"/>
              </a:defRPr>
            </a:pPr>
            <a:r>
              <a:rPr dirty="0">
                <a:latin typeface="+mj-lt"/>
              </a:rPr>
              <a:t>Population: 3 million</a:t>
            </a:r>
            <a:endParaRPr sz="1800" dirty="0">
              <a:latin typeface="+mj-lt"/>
            </a:endParaRPr>
          </a:p>
          <a:p>
            <a:pPr marL="384047" lvl="1" indent="-182879">
              <a:spcBef>
                <a:spcPts val="400"/>
              </a:spcBef>
              <a:buFont typeface="Arial"/>
              <a:buChar char="•"/>
              <a:defRPr>
                <a:latin typeface="Calibri Light"/>
                <a:ea typeface="Calibri Light"/>
                <a:cs typeface="Calibri Light"/>
                <a:sym typeface="Calibri Light"/>
              </a:defRPr>
            </a:pPr>
            <a:r>
              <a:rPr dirty="0">
                <a:latin typeface="+mj-lt"/>
              </a:rPr>
              <a:t>Urbanization Rate: 20%</a:t>
            </a:r>
            <a:endParaRPr sz="1800" dirty="0">
              <a:latin typeface="+mj-lt"/>
            </a:endParaRPr>
          </a:p>
          <a:p>
            <a:pPr marL="384047" lvl="1" indent="-182879">
              <a:spcBef>
                <a:spcPts val="400"/>
              </a:spcBef>
              <a:buFont typeface="Arial"/>
              <a:buChar char="•"/>
              <a:defRPr>
                <a:latin typeface="Calibri Light"/>
                <a:ea typeface="Calibri Light"/>
                <a:cs typeface="Calibri Light"/>
                <a:sym typeface="Calibri Light"/>
              </a:defRPr>
            </a:pPr>
            <a:r>
              <a:rPr dirty="0">
                <a:latin typeface="+mj-lt"/>
              </a:rPr>
              <a:t>3</a:t>
            </a:r>
            <a:r>
              <a:rPr baseline="30000" dirty="0">
                <a:latin typeface="+mj-lt"/>
              </a:rPr>
              <a:t>rd</a:t>
            </a:r>
            <a:r>
              <a:rPr dirty="0">
                <a:latin typeface="+mj-lt"/>
              </a:rPr>
              <a:t> poorest of 27 governorates</a:t>
            </a:r>
            <a:endParaRPr sz="1800" dirty="0">
              <a:latin typeface="+mj-lt"/>
            </a:endParaRPr>
          </a:p>
          <a:p>
            <a:pPr marL="384047" lvl="1" indent="-182879">
              <a:spcBef>
                <a:spcPts val="400"/>
              </a:spcBef>
              <a:buFont typeface="Arial"/>
              <a:buChar char="•"/>
              <a:defRPr>
                <a:latin typeface="Calibri Light"/>
                <a:ea typeface="Calibri Light"/>
                <a:cs typeface="Calibri Light"/>
                <a:sym typeface="Calibri Light"/>
              </a:defRPr>
            </a:pPr>
            <a:endParaRPr sz="1800" dirty="0">
              <a:latin typeface="+mj-lt"/>
            </a:endParaRPr>
          </a:p>
          <a:p>
            <a:pPr marL="384047" lvl="1" indent="-182879">
              <a:spcBef>
                <a:spcPts val="400"/>
              </a:spcBef>
              <a:buFont typeface="Arial"/>
              <a:buChar char="•"/>
              <a:defRPr>
                <a:latin typeface="Calibri Light"/>
                <a:ea typeface="Calibri Light"/>
                <a:cs typeface="Calibri Light"/>
                <a:sym typeface="Calibri Light"/>
              </a:defRPr>
            </a:pPr>
            <a:endParaRPr sz="1800" dirty="0">
              <a:latin typeface="+mj-lt"/>
            </a:endParaRPr>
          </a:p>
          <a:p>
            <a:pPr marL="384047" lvl="1" indent="-182879">
              <a:spcBef>
                <a:spcPts val="400"/>
              </a:spcBef>
              <a:buFont typeface="Arial"/>
              <a:buChar char="•"/>
              <a:defRPr>
                <a:latin typeface="Calibri Light"/>
                <a:ea typeface="Calibri Light"/>
                <a:cs typeface="Calibri Light"/>
                <a:sym typeface="Calibri Light"/>
              </a:defRPr>
            </a:pPr>
            <a:r>
              <a:rPr dirty="0">
                <a:latin typeface="+mj-lt"/>
              </a:rPr>
              <a:t>Part of a program funded by </a:t>
            </a:r>
            <a:r>
              <a:rPr dirty="0" err="1">
                <a:latin typeface="+mj-lt"/>
              </a:rPr>
              <a:t>Sawiris</a:t>
            </a:r>
            <a:r>
              <a:rPr dirty="0">
                <a:latin typeface="+mj-lt"/>
              </a:rPr>
              <a:t> Foundation</a:t>
            </a:r>
            <a:endParaRPr sz="1800" dirty="0">
              <a:latin typeface="+mj-lt"/>
            </a:endParaRPr>
          </a:p>
          <a:p>
            <a:pPr marL="384047" lvl="1" indent="-182879">
              <a:spcBef>
                <a:spcPts val="400"/>
              </a:spcBef>
              <a:buFont typeface="Arial"/>
              <a:buChar char="•"/>
              <a:defRPr>
                <a:latin typeface="Calibri Light"/>
                <a:ea typeface="Calibri Light"/>
                <a:cs typeface="Calibri Light"/>
                <a:sym typeface="Calibri Light"/>
              </a:defRPr>
            </a:pPr>
            <a:r>
              <a:rPr dirty="0">
                <a:latin typeface="+mj-lt"/>
              </a:rPr>
              <a:t>Job Creation Competition between NGOs</a:t>
            </a:r>
            <a:endParaRPr sz="1800" dirty="0">
              <a:latin typeface="+mj-lt"/>
            </a:endParaRPr>
          </a:p>
          <a:p>
            <a:pPr marL="384047" lvl="1" indent="-182879">
              <a:spcBef>
                <a:spcPts val="400"/>
              </a:spcBef>
              <a:buFont typeface="Arial"/>
              <a:buChar char="•"/>
              <a:defRPr>
                <a:latin typeface="Calibri Light"/>
                <a:ea typeface="Calibri Light"/>
                <a:cs typeface="Calibri Light"/>
                <a:sym typeface="Calibri Light"/>
              </a:defRPr>
            </a:pPr>
            <a:r>
              <a:rPr dirty="0" smtClean="0">
                <a:latin typeface="+mj-lt"/>
              </a:rPr>
              <a:t>4</a:t>
            </a:r>
            <a:r>
              <a:rPr lang="en-US" dirty="0" smtClean="0">
                <a:latin typeface="+mj-lt"/>
              </a:rPr>
              <a:t>2</a:t>
            </a:r>
            <a:r>
              <a:rPr dirty="0" smtClean="0">
                <a:latin typeface="+mj-lt"/>
              </a:rPr>
              <a:t> </a:t>
            </a:r>
            <a:r>
              <a:rPr dirty="0">
                <a:latin typeface="+mj-lt"/>
              </a:rPr>
              <a:t>NGOs in “Upper Egypt” were funded</a:t>
            </a:r>
            <a:endParaRPr sz="1800" dirty="0">
              <a:latin typeface="+mj-lt"/>
            </a:endParaRPr>
          </a:p>
          <a:p>
            <a:pPr marL="566927" lvl="2" indent="-182879">
              <a:spcBef>
                <a:spcPts val="400"/>
              </a:spcBef>
              <a:buFont typeface="Arial"/>
              <a:buChar char="•"/>
              <a:defRPr sz="1600">
                <a:latin typeface="Calibri Light"/>
                <a:ea typeface="Calibri Light"/>
                <a:cs typeface="Calibri Light"/>
                <a:sym typeface="Calibri Light"/>
              </a:defRPr>
            </a:pPr>
            <a:r>
              <a:rPr dirty="0">
                <a:latin typeface="+mj-lt"/>
              </a:rPr>
              <a:t>3 NGOs, all in </a:t>
            </a:r>
            <a:r>
              <a:rPr dirty="0" err="1">
                <a:latin typeface="+mj-lt"/>
              </a:rPr>
              <a:t>Qena</a:t>
            </a:r>
            <a:r>
              <a:rPr dirty="0">
                <a:latin typeface="+mj-lt"/>
              </a:rPr>
              <a:t>, were chosen for this study</a:t>
            </a:r>
            <a:endParaRPr sz="1400" dirty="0">
              <a:latin typeface="+mj-lt"/>
            </a:endParaRPr>
          </a:p>
          <a:p>
            <a:pPr marL="566927" lvl="2" indent="-182879">
              <a:spcBef>
                <a:spcPts val="400"/>
              </a:spcBef>
              <a:buFont typeface="Arial"/>
              <a:buChar char="•"/>
              <a:defRPr sz="1600">
                <a:latin typeface="Calibri Light"/>
                <a:ea typeface="Calibri Light"/>
                <a:cs typeface="Calibri Light"/>
                <a:sym typeface="Calibri Light"/>
              </a:defRPr>
            </a:pPr>
            <a:r>
              <a:rPr dirty="0">
                <a:latin typeface="+mj-lt"/>
              </a:rPr>
              <a:t>4 other NGOs are part of a separate RCT focused on Job Training</a:t>
            </a:r>
          </a:p>
        </p:txBody>
      </p:sp>
      <p:sp>
        <p:nvSpPr>
          <p:cNvPr id="144" name="Slide Number Placeholder 4"/>
          <p:cNvSpPr txBox="1">
            <a:spLocks noGrp="1"/>
          </p:cNvSpPr>
          <p:nvPr>
            <p:ph type="sldNum" sz="quarter" idx="2"/>
          </p:nvPr>
        </p:nvSpPr>
        <p:spPr>
          <a:xfrm>
            <a:off x="8281306" y="6526779"/>
            <a:ext cx="128057" cy="2311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pic>
        <p:nvPicPr>
          <p:cNvPr id="145" name="Content Placeholder 7" descr="Content Placeholder 7"/>
          <p:cNvPicPr>
            <a:picLocks noChangeAspect="1"/>
          </p:cNvPicPr>
          <p:nvPr/>
        </p:nvPicPr>
        <p:blipFill>
          <a:blip r:embed="rId3">
            <a:extLst/>
          </a:blip>
          <a:srcRect l="3413" t="3661" r="1775" b="5414"/>
          <a:stretch>
            <a:fillRect/>
          </a:stretch>
        </p:blipFill>
        <p:spPr>
          <a:xfrm>
            <a:off x="5808265" y="1371601"/>
            <a:ext cx="2601098" cy="3067431"/>
          </a:xfrm>
          <a:prstGeom prst="rect">
            <a:avLst/>
          </a:prstGeom>
          <a:ln w="12700">
            <a:miter lim="400000"/>
          </a:ln>
        </p:spPr>
      </p:pic>
      <p:sp>
        <p:nvSpPr>
          <p:cNvPr id="146" name="TextBox 7"/>
          <p:cNvSpPr txBox="1"/>
          <p:nvPr/>
        </p:nvSpPr>
        <p:spPr>
          <a:xfrm>
            <a:off x="7050231" y="2414144"/>
            <a:ext cx="420133" cy="2462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b="1">
                <a:solidFill>
                  <a:schemeClr val="accent2"/>
                </a:solidFill>
              </a:defRPr>
            </a:lvl1pPr>
          </a:lstStyle>
          <a:p>
            <a:r>
              <a:t>Cairo</a:t>
            </a:r>
          </a:p>
        </p:txBody>
      </p:sp>
      <p:sp>
        <p:nvSpPr>
          <p:cNvPr id="147" name="TextBox 8"/>
          <p:cNvSpPr txBox="1"/>
          <p:nvPr/>
        </p:nvSpPr>
        <p:spPr>
          <a:xfrm>
            <a:off x="6431690" y="2125032"/>
            <a:ext cx="748059" cy="2462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b="1">
                <a:solidFill>
                  <a:schemeClr val="accent2"/>
                </a:solidFill>
              </a:defRPr>
            </a:lvl1pPr>
          </a:lstStyle>
          <a:p>
            <a:r>
              <a:t>Alexandria</a:t>
            </a:r>
          </a:p>
        </p:txBody>
      </p:sp>
      <p:sp>
        <p:nvSpPr>
          <p:cNvPr id="148" name="TextBox 9"/>
          <p:cNvSpPr txBox="1"/>
          <p:nvPr/>
        </p:nvSpPr>
        <p:spPr>
          <a:xfrm>
            <a:off x="7395518" y="3680192"/>
            <a:ext cx="669637"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2"/>
                </a:solidFill>
              </a:defRPr>
            </a:lvl1pPr>
          </a:lstStyle>
          <a:p>
            <a:r>
              <a:t>Qena</a:t>
            </a:r>
          </a:p>
        </p:txBody>
      </p:sp>
    </p:spTree>
    <p:extLst>
      <p:ext uri="{BB962C8B-B14F-4D97-AF65-F5344CB8AC3E}">
        <p14:creationId xmlns:p14="http://schemas.microsoft.com/office/powerpoint/2010/main" val="68195488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0"/>
            <a:ext cx="8229600" cy="692696"/>
          </a:xfrm>
        </p:spPr>
        <p:txBody>
          <a:bodyPr/>
          <a:lstStyle/>
          <a:p>
            <a:r>
              <a:rPr lang="en-US" dirty="0" smtClean="0">
                <a:solidFill>
                  <a:srgbClr val="FFFFFF"/>
                </a:solidFill>
              </a:rPr>
              <a:t>Experimental design</a:t>
            </a:r>
            <a:endParaRPr lang="en-US" dirty="0">
              <a:solidFill>
                <a:srgbClr val="FFFFFF"/>
              </a:solidFill>
            </a:endParaRPr>
          </a:p>
        </p:txBody>
      </p:sp>
      <p:sp>
        <p:nvSpPr>
          <p:cNvPr id="5" name="Slide Number Placeholder 4"/>
          <p:cNvSpPr>
            <a:spLocks noGrp="1"/>
          </p:cNvSpPr>
          <p:nvPr>
            <p:ph type="sldNum" sz="quarter" idx="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ECB1696-1F23-9849-960D-916B9EF0C8D4}" type="slidenum">
              <a:rPr kumimoji="0" lang="en-US" sz="1100" b="0" i="0" u="none" strike="noStrike" kern="1200" cap="none" spc="0" normalizeH="0" baseline="0" noProof="0" smtClean="0">
                <a:ln>
                  <a:noFill/>
                </a:ln>
                <a:solidFill>
                  <a:srgbClr val="000000">
                    <a:lumMod val="50000"/>
                    <a:lumOff val="50000"/>
                  </a:srgbClr>
                </a:solidFill>
                <a:effectLst/>
                <a:uLnTx/>
                <a:uFillTx/>
                <a:latin typeface="Century Gothic"/>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endParaRPr>
          </a:p>
        </p:txBody>
      </p:sp>
      <p:sp>
        <p:nvSpPr>
          <p:cNvPr id="7" name="Content Placeholder 6"/>
          <p:cNvSpPr>
            <a:spLocks noGrp="1"/>
          </p:cNvSpPr>
          <p:nvPr>
            <p:ph sz="quarter" idx="14"/>
          </p:nvPr>
        </p:nvSpPr>
        <p:spPr/>
        <p:txBody>
          <a:bodyPr/>
          <a:lstStyle/>
          <a:p>
            <a:pPr marL="0" indent="0">
              <a:buNone/>
            </a:pPr>
            <a:r>
              <a:rPr lang="en-US" dirty="0" smtClean="0"/>
              <a:t> </a:t>
            </a:r>
            <a:endParaRPr lang="en-US" dirty="0"/>
          </a:p>
        </p:txBody>
      </p:sp>
      <p:graphicFrame>
        <p:nvGraphicFramePr>
          <p:cNvPr id="8" name="Diagram 7"/>
          <p:cNvGraphicFramePr/>
          <p:nvPr>
            <p:extLst>
              <p:ext uri="{D42A27DB-BD31-4B8C-83A1-F6EECF244321}">
                <p14:modId xmlns:p14="http://schemas.microsoft.com/office/powerpoint/2010/main" val="2511604137"/>
              </p:ext>
            </p:extLst>
          </p:nvPr>
        </p:nvGraphicFramePr>
        <p:xfrm>
          <a:off x="620486" y="2483316"/>
          <a:ext cx="7903028" cy="268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732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Footer Placeholder 3"/>
          <p:cNvSpPr txBox="1"/>
          <p:nvPr/>
        </p:nvSpPr>
        <p:spPr>
          <a:xfrm>
            <a:off x="2764639" y="6457684"/>
            <a:ext cx="3617104"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900" cap="all">
                <a:solidFill>
                  <a:srgbClr val="FFFFFF"/>
                </a:solidFill>
              </a:defRPr>
            </a:lvl1pPr>
          </a:lstStyle>
          <a:p>
            <a:r>
              <a:t>Grants vs. Loans | Adam Osman (University of Illinois at Urbana Champaign)</a:t>
            </a:r>
          </a:p>
        </p:txBody>
      </p:sp>
      <p:sp>
        <p:nvSpPr>
          <p:cNvPr id="156" name="Title 1"/>
          <p:cNvSpPr txBox="1">
            <a:spLocks noGrp="1"/>
          </p:cNvSpPr>
          <p:nvPr>
            <p:ph type="title"/>
          </p:nvPr>
        </p:nvSpPr>
        <p:spPr>
          <a:xfrm>
            <a:off x="3340" y="6361"/>
            <a:ext cx="9144000" cy="686335"/>
          </a:xfrm>
          <a:prstGeom prst="rect">
            <a:avLst/>
          </a:prstGeom>
        </p:spPr>
        <p:txBody>
          <a:bodyPr/>
          <a:lstStyle>
            <a:lvl1pPr>
              <a:defRPr spc="-100"/>
            </a:lvl1pPr>
          </a:lstStyle>
          <a:p>
            <a:r>
              <a:rPr lang="en-US" dirty="0" smtClean="0">
                <a:solidFill>
                  <a:schemeClr val="bg1"/>
                </a:solidFill>
              </a:rPr>
              <a:t>Experimental Design (cont.)</a:t>
            </a:r>
            <a:endParaRPr dirty="0">
              <a:solidFill>
                <a:schemeClr val="bg1"/>
              </a:solidFill>
            </a:endParaRPr>
          </a:p>
        </p:txBody>
      </p:sp>
      <p:sp>
        <p:nvSpPr>
          <p:cNvPr id="157" name="Content Placeholder 2"/>
          <p:cNvSpPr txBox="1">
            <a:spLocks noGrp="1"/>
          </p:cNvSpPr>
          <p:nvPr>
            <p:ph type="body" idx="1"/>
          </p:nvPr>
        </p:nvSpPr>
        <p:spPr>
          <a:xfrm>
            <a:off x="457200" y="1343025"/>
            <a:ext cx="8229600" cy="4698546"/>
          </a:xfrm>
          <a:prstGeom prst="rect">
            <a:avLst/>
          </a:prstGeom>
        </p:spPr>
        <p:txBody>
          <a:bodyPr>
            <a:normAutofit/>
          </a:bodyPr>
          <a:lstStyle/>
          <a:p>
            <a:pPr marL="88696" indent="-88696" defTabSz="886968">
              <a:lnSpc>
                <a:spcPct val="100000"/>
              </a:lnSpc>
              <a:spcBef>
                <a:spcPts val="1100"/>
              </a:spcBef>
              <a:buFont typeface="Arial"/>
              <a:buChar char="•"/>
              <a:defRPr sz="2328">
                <a:latin typeface="Calibri Light"/>
                <a:ea typeface="Calibri Light"/>
                <a:cs typeface="Calibri Light"/>
                <a:sym typeface="Calibri Light"/>
              </a:defRPr>
            </a:pPr>
            <a:r>
              <a:rPr dirty="0">
                <a:latin typeface="+mj-lt"/>
              </a:rPr>
              <a:t>Loans and Grants averaged around 2300 EGP (~$1</a:t>
            </a:r>
            <a:r>
              <a:rPr lang="en-US" dirty="0">
                <a:latin typeface="+mj-lt"/>
              </a:rPr>
              <a:t>4</a:t>
            </a:r>
            <a:r>
              <a:rPr dirty="0">
                <a:latin typeface="+mj-lt"/>
              </a:rPr>
              <a:t>0)</a:t>
            </a:r>
          </a:p>
          <a:p>
            <a:pPr marL="88696" indent="-88696" defTabSz="886968">
              <a:lnSpc>
                <a:spcPct val="100000"/>
              </a:lnSpc>
              <a:spcBef>
                <a:spcPts val="1100"/>
              </a:spcBef>
              <a:buFont typeface="Arial"/>
              <a:buChar char="•"/>
              <a:defRPr sz="2328">
                <a:latin typeface="Calibri Light"/>
                <a:ea typeface="Calibri Light"/>
                <a:cs typeface="Calibri Light"/>
                <a:sym typeface="Calibri Light"/>
              </a:defRPr>
            </a:pPr>
            <a:r>
              <a:rPr dirty="0">
                <a:latin typeface="+mj-lt"/>
              </a:rPr>
              <a:t>Approved applicants were randomized at the individual level into the 4 </a:t>
            </a:r>
            <a:r>
              <a:rPr dirty="0" smtClean="0">
                <a:latin typeface="+mj-lt"/>
              </a:rPr>
              <a:t>groups</a:t>
            </a:r>
          </a:p>
          <a:p>
            <a:pPr marL="372526" lvl="1" indent="-177393" defTabSz="886968">
              <a:lnSpc>
                <a:spcPct val="100000"/>
              </a:lnSpc>
              <a:spcBef>
                <a:spcPts val="300"/>
              </a:spcBef>
              <a:buFont typeface="Arial"/>
              <a:buChar char="•"/>
              <a:defRPr sz="2134" u="sng">
                <a:latin typeface="Calibri Light"/>
                <a:ea typeface="Calibri Light"/>
                <a:cs typeface="Calibri Light"/>
                <a:sym typeface="Calibri Light"/>
              </a:defRPr>
            </a:pPr>
            <a:r>
              <a:rPr dirty="0" smtClean="0">
                <a:latin typeface="+mj-lt"/>
              </a:rPr>
              <a:t>Loans</a:t>
            </a:r>
            <a:r>
              <a:rPr u="none" dirty="0" smtClean="0">
                <a:latin typeface="+mj-lt"/>
              </a:rPr>
              <a:t>: repayment between 10 and 12 months, nominal interest rate averaged 1</a:t>
            </a:r>
            <a:r>
              <a:rPr lang="en-US" u="none" dirty="0" smtClean="0">
                <a:latin typeface="+mj-lt"/>
              </a:rPr>
              <a:t>7</a:t>
            </a:r>
            <a:r>
              <a:rPr u="none" dirty="0" smtClean="0">
                <a:latin typeface="+mj-lt"/>
              </a:rPr>
              <a:t>%, </a:t>
            </a:r>
          </a:p>
          <a:p>
            <a:pPr marL="549920" lvl="2" indent="-177393" defTabSz="886968">
              <a:lnSpc>
                <a:spcPct val="100000"/>
              </a:lnSpc>
              <a:spcBef>
                <a:spcPts val="300"/>
              </a:spcBef>
              <a:buFont typeface="Arial"/>
              <a:buChar char="•"/>
              <a:defRPr sz="2134" u="sng">
                <a:latin typeface="Calibri Light"/>
                <a:ea typeface="Calibri Light"/>
                <a:cs typeface="Calibri Light"/>
                <a:sym typeface="Calibri Light"/>
              </a:defRPr>
            </a:pPr>
            <a:r>
              <a:rPr u="none" dirty="0" smtClean="0">
                <a:latin typeface="+mj-lt"/>
              </a:rPr>
              <a:t>Inflation rate was 23% due to surprise devaluation of currency</a:t>
            </a:r>
            <a:endParaRPr sz="1746" dirty="0" smtClean="0">
              <a:latin typeface="+mj-lt"/>
            </a:endParaRPr>
          </a:p>
          <a:p>
            <a:pPr marL="372526" lvl="1" indent="-177393" defTabSz="886968">
              <a:lnSpc>
                <a:spcPct val="100000"/>
              </a:lnSpc>
              <a:spcBef>
                <a:spcPts val="300"/>
              </a:spcBef>
              <a:buFont typeface="Arial"/>
              <a:buChar char="•"/>
              <a:defRPr sz="2134">
                <a:latin typeface="Calibri Light"/>
                <a:ea typeface="Calibri Light"/>
                <a:cs typeface="Calibri Light"/>
                <a:sym typeface="Calibri Light"/>
              </a:defRPr>
            </a:pPr>
            <a:endParaRPr sz="1746" dirty="0">
              <a:latin typeface="+mj-lt"/>
            </a:endParaRPr>
          </a:p>
          <a:p>
            <a:pPr marL="372526" lvl="1" indent="-177393" defTabSz="886968">
              <a:lnSpc>
                <a:spcPct val="100000"/>
              </a:lnSpc>
              <a:spcBef>
                <a:spcPts val="300"/>
              </a:spcBef>
              <a:buFont typeface="Arial"/>
              <a:buChar char="•"/>
              <a:defRPr sz="2134" u="sng">
                <a:latin typeface="Calibri Light"/>
                <a:ea typeface="Calibri Light"/>
                <a:cs typeface="Calibri Light"/>
                <a:sym typeface="Calibri Light"/>
              </a:defRPr>
            </a:pPr>
            <a:r>
              <a:rPr dirty="0" smtClean="0">
                <a:latin typeface="+mj-lt"/>
              </a:rPr>
              <a:t>Cash Grant</a:t>
            </a:r>
            <a:r>
              <a:rPr u="none" dirty="0" smtClean="0">
                <a:latin typeface="+mj-lt"/>
              </a:rPr>
              <a:t>: Told they don’t have to pay it back and can use however they want</a:t>
            </a:r>
            <a:endParaRPr sz="1746" dirty="0" smtClean="0">
              <a:latin typeface="+mj-lt"/>
            </a:endParaRPr>
          </a:p>
          <a:p>
            <a:pPr marL="372526" lvl="1" indent="-177393" defTabSz="886968">
              <a:lnSpc>
                <a:spcPct val="100000"/>
              </a:lnSpc>
              <a:spcBef>
                <a:spcPts val="300"/>
              </a:spcBef>
              <a:buFont typeface="Arial"/>
              <a:buChar char="•"/>
              <a:defRPr sz="2134" u="sng">
                <a:latin typeface="Calibri Light"/>
                <a:ea typeface="Calibri Light"/>
                <a:cs typeface="Calibri Light"/>
                <a:sym typeface="Calibri Light"/>
              </a:defRPr>
            </a:pPr>
            <a:endParaRPr sz="1746" dirty="0" smtClean="0">
              <a:latin typeface="+mj-lt"/>
            </a:endParaRPr>
          </a:p>
          <a:p>
            <a:pPr marL="372526" lvl="1" indent="-177393" defTabSz="886968">
              <a:lnSpc>
                <a:spcPct val="100000"/>
              </a:lnSpc>
              <a:spcBef>
                <a:spcPts val="300"/>
              </a:spcBef>
              <a:buFont typeface="Arial"/>
              <a:buChar char="•"/>
              <a:defRPr sz="2134" u="sng">
                <a:latin typeface="Calibri Light"/>
                <a:ea typeface="Calibri Light"/>
                <a:cs typeface="Calibri Light"/>
                <a:sym typeface="Calibri Light"/>
              </a:defRPr>
            </a:pPr>
            <a:r>
              <a:rPr dirty="0" smtClean="0">
                <a:latin typeface="+mj-lt"/>
              </a:rPr>
              <a:t>In-Kind Grant</a:t>
            </a:r>
            <a:r>
              <a:rPr u="none" dirty="0" smtClean="0">
                <a:latin typeface="+mj-lt"/>
              </a:rPr>
              <a:t>: Loan officers bought requested items with client</a:t>
            </a:r>
            <a:endParaRPr u="none" dirty="0">
              <a:latin typeface="+mj-lt"/>
            </a:endParaRPr>
          </a:p>
        </p:txBody>
      </p:sp>
      <p:sp>
        <p:nvSpPr>
          <p:cNvPr id="158" name="Slide Number Placeholder 4"/>
          <p:cNvSpPr txBox="1">
            <a:spLocks noGrp="1"/>
          </p:cNvSpPr>
          <p:nvPr>
            <p:ph type="sldNum" sz="quarter" idx="2"/>
          </p:nvPr>
        </p:nvSpPr>
        <p:spPr>
          <a:xfrm>
            <a:off x="8190728" y="6523998"/>
            <a:ext cx="362363" cy="4571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dirty="0"/>
          </a:p>
        </p:txBody>
      </p:sp>
    </p:spTree>
    <p:extLst>
      <p:ext uri="{BB962C8B-B14F-4D97-AF65-F5344CB8AC3E}">
        <p14:creationId xmlns:p14="http://schemas.microsoft.com/office/powerpoint/2010/main" val="2051241885"/>
      </p:ext>
    </p:extLst>
  </p:cSld>
  <p:clrMapOvr>
    <a:masterClrMapping/>
  </p:clrMapOvr>
  <p:transition spd="med"/>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ooter Placeholder 3"/>
          <p:cNvSpPr txBox="1"/>
          <p:nvPr/>
        </p:nvSpPr>
        <p:spPr>
          <a:xfrm>
            <a:off x="2764639" y="6457684"/>
            <a:ext cx="3617104"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900" cap="all">
                <a:solidFill>
                  <a:srgbClr val="FFFFFF"/>
                </a:solidFill>
              </a:defRPr>
            </a:lvl1pPr>
          </a:lstStyle>
          <a:p>
            <a:r>
              <a:t>Grants vs. Loans | Adam Osman (University of Illinois at Urbana Champaign)</a:t>
            </a:r>
          </a:p>
        </p:txBody>
      </p:sp>
      <p:sp>
        <p:nvSpPr>
          <p:cNvPr id="151" name="Title 1"/>
          <p:cNvSpPr txBox="1">
            <a:spLocks noGrp="1"/>
          </p:cNvSpPr>
          <p:nvPr>
            <p:ph type="title"/>
          </p:nvPr>
        </p:nvSpPr>
        <p:spPr>
          <a:xfrm>
            <a:off x="0" y="6361"/>
            <a:ext cx="9144000" cy="686335"/>
          </a:xfrm>
          <a:prstGeom prst="rect">
            <a:avLst/>
          </a:prstGeom>
        </p:spPr>
        <p:txBody>
          <a:bodyPr/>
          <a:lstStyle>
            <a:lvl1pPr>
              <a:defRPr spc="-100"/>
            </a:lvl1pPr>
          </a:lstStyle>
          <a:p>
            <a:r>
              <a:rPr lang="en-US" dirty="0" smtClean="0">
                <a:solidFill>
                  <a:srgbClr val="FFFFFF"/>
                </a:solidFill>
              </a:rPr>
              <a:t>Experimental Procedures</a:t>
            </a:r>
            <a:endParaRPr dirty="0">
              <a:solidFill>
                <a:srgbClr val="FFFFFF"/>
              </a:solidFill>
            </a:endParaRPr>
          </a:p>
        </p:txBody>
      </p:sp>
      <p:sp>
        <p:nvSpPr>
          <p:cNvPr id="152" name="Content Placeholder 2"/>
          <p:cNvSpPr txBox="1">
            <a:spLocks noGrp="1"/>
          </p:cNvSpPr>
          <p:nvPr>
            <p:ph type="body" idx="1"/>
          </p:nvPr>
        </p:nvSpPr>
        <p:spPr>
          <a:xfrm>
            <a:off x="457201" y="1343025"/>
            <a:ext cx="7952162" cy="4741252"/>
          </a:xfrm>
          <a:prstGeom prst="rect">
            <a:avLst/>
          </a:prstGeom>
        </p:spPr>
        <p:txBody>
          <a:bodyPr>
            <a:normAutofit fontScale="92500" lnSpcReduction="20000"/>
          </a:bodyPr>
          <a:lstStyle/>
          <a:p>
            <a:pPr marL="89611" indent="-89611" defTabSz="896111">
              <a:lnSpc>
                <a:spcPct val="120000"/>
              </a:lnSpc>
              <a:spcBef>
                <a:spcPts val="1100"/>
              </a:spcBef>
              <a:buFont typeface="Arial"/>
              <a:buChar char="•"/>
              <a:defRPr sz="2156">
                <a:latin typeface="Calibri Light"/>
                <a:ea typeface="Calibri Light"/>
                <a:cs typeface="Calibri Light"/>
                <a:sym typeface="Calibri Light"/>
              </a:defRPr>
            </a:pPr>
            <a:r>
              <a:rPr lang="en-US" dirty="0" smtClean="0">
                <a:latin typeface="+mj-lt"/>
              </a:rPr>
              <a:t>We worked with three NGOs in </a:t>
            </a:r>
            <a:r>
              <a:rPr lang="en-US" dirty="0" err="1" smtClean="0">
                <a:latin typeface="+mj-lt"/>
              </a:rPr>
              <a:t>Qena</a:t>
            </a:r>
            <a:r>
              <a:rPr lang="en-US" dirty="0" smtClean="0">
                <a:latin typeface="+mj-lt"/>
              </a:rPr>
              <a:t>: </a:t>
            </a:r>
            <a:r>
              <a:rPr lang="en-US" dirty="0" err="1" smtClean="0">
                <a:latin typeface="+mj-lt"/>
              </a:rPr>
              <a:t>Feda</a:t>
            </a:r>
            <a:r>
              <a:rPr lang="en-US" dirty="0" smtClean="0">
                <a:latin typeface="+mj-lt"/>
              </a:rPr>
              <a:t>, </a:t>
            </a:r>
            <a:r>
              <a:rPr lang="en-US" dirty="0" err="1" smtClean="0">
                <a:latin typeface="+mj-lt"/>
              </a:rPr>
              <a:t>Redec</a:t>
            </a:r>
            <a:r>
              <a:rPr lang="en-US" dirty="0" smtClean="0">
                <a:latin typeface="+mj-lt"/>
              </a:rPr>
              <a:t>, Christian Peace from July 2016 until June 2019. (Baseline survey from June 2016 to July 2018, </a:t>
            </a:r>
            <a:r>
              <a:rPr lang="en-US" dirty="0" err="1" smtClean="0">
                <a:latin typeface="+mj-lt"/>
              </a:rPr>
              <a:t>Endline</a:t>
            </a:r>
            <a:r>
              <a:rPr lang="en-US" dirty="0" smtClean="0">
                <a:latin typeface="+mj-lt"/>
              </a:rPr>
              <a:t> survey from February 2018 to August 2019)</a:t>
            </a:r>
          </a:p>
          <a:p>
            <a:pPr marL="89611" indent="-89611" defTabSz="896111">
              <a:lnSpc>
                <a:spcPct val="120000"/>
              </a:lnSpc>
              <a:spcBef>
                <a:spcPts val="1100"/>
              </a:spcBef>
              <a:buFont typeface="Arial"/>
              <a:buChar char="•"/>
              <a:defRPr sz="2156">
                <a:latin typeface="Calibri Light"/>
                <a:ea typeface="Calibri Light"/>
                <a:cs typeface="Calibri Light"/>
                <a:sym typeface="Calibri Light"/>
              </a:defRPr>
            </a:pPr>
            <a:r>
              <a:rPr dirty="0" smtClean="0">
                <a:latin typeface="+mj-lt"/>
              </a:rPr>
              <a:t>MFIs </a:t>
            </a:r>
            <a:r>
              <a:rPr dirty="0">
                <a:latin typeface="+mj-lt"/>
              </a:rPr>
              <a:t>went into villages and offered individuals the opportunity to apply for a microloan over a 2-3 week period</a:t>
            </a:r>
            <a:endParaRPr sz="1764" dirty="0">
              <a:latin typeface="+mj-lt"/>
            </a:endParaRPr>
          </a:p>
          <a:p>
            <a:pPr marL="89611" indent="-89611" defTabSz="896111">
              <a:lnSpc>
                <a:spcPct val="120000"/>
              </a:lnSpc>
              <a:spcBef>
                <a:spcPts val="1100"/>
              </a:spcBef>
              <a:buFont typeface="Arial"/>
              <a:buChar char="•"/>
              <a:defRPr sz="2156">
                <a:latin typeface="Calibri Light"/>
                <a:ea typeface="Calibri Light"/>
                <a:cs typeface="Calibri Light"/>
                <a:sym typeface="Calibri Light"/>
              </a:defRPr>
            </a:pPr>
            <a:r>
              <a:rPr dirty="0">
                <a:latin typeface="+mj-lt"/>
              </a:rPr>
              <a:t>Individuals would fill out an application with background information, requested loan amount, and reason for the loan</a:t>
            </a:r>
            <a:endParaRPr sz="1764" dirty="0">
              <a:latin typeface="+mj-lt"/>
            </a:endParaRPr>
          </a:p>
          <a:p>
            <a:pPr marL="89611" indent="-89611" defTabSz="896111">
              <a:lnSpc>
                <a:spcPct val="120000"/>
              </a:lnSpc>
              <a:spcBef>
                <a:spcPts val="1100"/>
              </a:spcBef>
              <a:buFont typeface="Arial"/>
              <a:buChar char="•"/>
              <a:defRPr sz="2156">
                <a:latin typeface="Calibri Light"/>
                <a:ea typeface="Calibri Light"/>
                <a:cs typeface="Calibri Light"/>
                <a:sym typeface="Calibri Light"/>
              </a:defRPr>
            </a:pPr>
            <a:r>
              <a:rPr dirty="0">
                <a:latin typeface="+mj-lt"/>
              </a:rPr>
              <a:t>The loan conditions were explicit that it needed to be tied to a new or existing business</a:t>
            </a:r>
            <a:endParaRPr sz="1764" dirty="0">
              <a:latin typeface="+mj-lt"/>
            </a:endParaRPr>
          </a:p>
          <a:p>
            <a:pPr marL="89611" indent="-89611" defTabSz="896111">
              <a:lnSpc>
                <a:spcPct val="120000"/>
              </a:lnSpc>
              <a:spcBef>
                <a:spcPts val="1100"/>
              </a:spcBef>
              <a:buFont typeface="Arial"/>
              <a:buChar char="•"/>
              <a:defRPr sz="2156">
                <a:latin typeface="Calibri Light"/>
                <a:ea typeface="Calibri Light"/>
                <a:cs typeface="Calibri Light"/>
                <a:sym typeface="Calibri Light"/>
              </a:defRPr>
            </a:pPr>
            <a:r>
              <a:rPr dirty="0">
                <a:latin typeface="+mj-lt"/>
              </a:rPr>
              <a:t>MFI would screen applicants and send us those they determined eligible</a:t>
            </a:r>
            <a:endParaRPr sz="1764" dirty="0">
              <a:latin typeface="+mj-lt"/>
            </a:endParaRPr>
          </a:p>
          <a:p>
            <a:pPr marL="376367" lvl="1" indent="-179222" defTabSz="896111">
              <a:lnSpc>
                <a:spcPct val="120000"/>
              </a:lnSpc>
              <a:spcBef>
                <a:spcPts val="300"/>
              </a:spcBef>
              <a:buFont typeface="Arial"/>
              <a:buChar char="•"/>
              <a:defRPr sz="2156">
                <a:latin typeface="Calibri Light"/>
                <a:ea typeface="Calibri Light"/>
                <a:cs typeface="Calibri Light"/>
                <a:sym typeface="Calibri Light"/>
              </a:defRPr>
            </a:pPr>
            <a:r>
              <a:rPr dirty="0">
                <a:latin typeface="+mj-lt"/>
              </a:rPr>
              <a:t>Main eligibility criteria were age (18-34), and reasonable business plan</a:t>
            </a:r>
            <a:endParaRPr sz="1568" dirty="0">
              <a:latin typeface="+mj-lt"/>
            </a:endParaRPr>
          </a:p>
          <a:p>
            <a:pPr marL="376367" lvl="1" indent="-179222" defTabSz="896111">
              <a:lnSpc>
                <a:spcPct val="120000"/>
              </a:lnSpc>
              <a:spcBef>
                <a:spcPts val="300"/>
              </a:spcBef>
              <a:buFont typeface="Arial"/>
              <a:buChar char="•"/>
              <a:defRPr sz="2156">
                <a:latin typeface="Calibri Light"/>
                <a:ea typeface="Calibri Light"/>
                <a:cs typeface="Calibri Light"/>
                <a:sym typeface="Calibri Light"/>
              </a:defRPr>
            </a:pPr>
            <a:r>
              <a:rPr dirty="0">
                <a:latin typeface="+mj-lt"/>
              </a:rPr>
              <a:t>Rolling program, implemented over a year, randomization by </a:t>
            </a:r>
            <a:r>
              <a:rPr dirty="0" smtClean="0">
                <a:latin typeface="+mj-lt"/>
              </a:rPr>
              <a:t>cohort</a:t>
            </a:r>
            <a:endParaRPr lang="en-US" dirty="0" smtClean="0">
              <a:latin typeface="+mj-lt"/>
            </a:endParaRPr>
          </a:p>
          <a:p>
            <a:pPr marL="0" indent="-336241" defTabSz="896111">
              <a:lnSpc>
                <a:spcPct val="120000"/>
              </a:lnSpc>
              <a:spcBef>
                <a:spcPts val="300"/>
              </a:spcBef>
              <a:defRPr sz="2156">
                <a:latin typeface="Calibri Light"/>
                <a:ea typeface="Calibri Light"/>
                <a:cs typeface="Calibri Light"/>
                <a:sym typeface="Calibri Light"/>
              </a:defRPr>
            </a:pPr>
            <a:endParaRPr dirty="0">
              <a:latin typeface="+mj-lt"/>
            </a:endParaRPr>
          </a:p>
        </p:txBody>
      </p:sp>
      <p:sp>
        <p:nvSpPr>
          <p:cNvPr id="153" name="Slide Number Placeholder 4"/>
          <p:cNvSpPr txBox="1">
            <a:spLocks noGrp="1"/>
          </p:cNvSpPr>
          <p:nvPr>
            <p:ph type="sldNum" sz="quarter" idx="2"/>
          </p:nvPr>
        </p:nvSpPr>
        <p:spPr>
          <a:xfrm>
            <a:off x="8281306" y="6517647"/>
            <a:ext cx="310604" cy="23392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extLst>
      <p:ext uri="{BB962C8B-B14F-4D97-AF65-F5344CB8AC3E}">
        <p14:creationId xmlns:p14="http://schemas.microsoft.com/office/powerpoint/2010/main" val="1983486807"/>
      </p:ext>
    </p:extLst>
  </p:cSld>
  <p:clrMapOvr>
    <a:masterClrMapping/>
  </p:clrMapOvr>
  <p:transition spd="med"/>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ooter Placeholder 3"/>
          <p:cNvSpPr txBox="1"/>
          <p:nvPr/>
        </p:nvSpPr>
        <p:spPr>
          <a:xfrm>
            <a:off x="2764639" y="6457684"/>
            <a:ext cx="3617104"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900" cap="all">
                <a:solidFill>
                  <a:srgbClr val="FFFFFF"/>
                </a:solidFill>
              </a:defRPr>
            </a:lvl1pPr>
          </a:lstStyle>
          <a:p>
            <a:r>
              <a:t>Grants vs. Loans | Adam Osman (University of Illinois at Urbana Champaign)</a:t>
            </a:r>
          </a:p>
        </p:txBody>
      </p:sp>
      <p:sp>
        <p:nvSpPr>
          <p:cNvPr id="175" name="Title 1"/>
          <p:cNvSpPr txBox="1">
            <a:spLocks noGrp="1"/>
          </p:cNvSpPr>
          <p:nvPr>
            <p:ph type="title"/>
          </p:nvPr>
        </p:nvSpPr>
        <p:spPr>
          <a:xfrm>
            <a:off x="467544" y="-14916"/>
            <a:ext cx="8229600" cy="707612"/>
          </a:xfrm>
          <a:prstGeom prst="rect">
            <a:avLst/>
          </a:prstGeom>
        </p:spPr>
        <p:txBody>
          <a:bodyPr/>
          <a:lstStyle>
            <a:lvl1pPr>
              <a:defRPr spc="-100"/>
            </a:lvl1pPr>
          </a:lstStyle>
          <a:p>
            <a:r>
              <a:rPr dirty="0">
                <a:solidFill>
                  <a:srgbClr val="FFFFFF"/>
                </a:solidFill>
              </a:rPr>
              <a:t>Sample Characteristics &amp; Balance</a:t>
            </a:r>
          </a:p>
        </p:txBody>
      </p:sp>
      <p:sp>
        <p:nvSpPr>
          <p:cNvPr id="176" name="Slide Number Placeholder 4"/>
          <p:cNvSpPr txBox="1">
            <a:spLocks noGrp="1"/>
          </p:cNvSpPr>
          <p:nvPr>
            <p:ph type="sldNum" sz="quarter" idx="2"/>
          </p:nvPr>
        </p:nvSpPr>
        <p:spPr>
          <a:xfrm>
            <a:off x="8320361" y="6520429"/>
            <a:ext cx="271548" cy="4571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dirty="0"/>
          </a:p>
        </p:txBody>
      </p:sp>
      <p:graphicFrame>
        <p:nvGraphicFramePr>
          <p:cNvPr id="3" name="Table 2"/>
          <p:cNvGraphicFramePr>
            <a:graphicFrameLocks noGrp="1"/>
          </p:cNvGraphicFramePr>
          <p:nvPr>
            <p:extLst>
              <p:ext uri="{D42A27DB-BD31-4B8C-83A1-F6EECF244321}">
                <p14:modId xmlns:p14="http://schemas.microsoft.com/office/powerpoint/2010/main" val="1959911930"/>
              </p:ext>
            </p:extLst>
          </p:nvPr>
        </p:nvGraphicFramePr>
        <p:xfrm>
          <a:off x="457203" y="1157286"/>
          <a:ext cx="7952163" cy="3508728"/>
        </p:xfrm>
        <a:graphic>
          <a:graphicData uri="http://schemas.openxmlformats.org/drawingml/2006/table">
            <a:tbl>
              <a:tblPr/>
              <a:tblGrid>
                <a:gridCol w="1766357">
                  <a:extLst>
                    <a:ext uri="{9D8B030D-6E8A-4147-A177-3AD203B41FA5}">
                      <a16:colId xmlns="" xmlns:a16="http://schemas.microsoft.com/office/drawing/2014/main" val="699994981"/>
                    </a:ext>
                  </a:extLst>
                </a:gridCol>
                <a:gridCol w="1882567">
                  <a:extLst>
                    <a:ext uri="{9D8B030D-6E8A-4147-A177-3AD203B41FA5}">
                      <a16:colId xmlns="" xmlns:a16="http://schemas.microsoft.com/office/drawing/2014/main" val="2862329018"/>
                    </a:ext>
                  </a:extLst>
                </a:gridCol>
                <a:gridCol w="89480">
                  <a:extLst>
                    <a:ext uri="{9D8B030D-6E8A-4147-A177-3AD203B41FA5}">
                      <a16:colId xmlns="" xmlns:a16="http://schemas.microsoft.com/office/drawing/2014/main" val="3221159602"/>
                    </a:ext>
                  </a:extLst>
                </a:gridCol>
                <a:gridCol w="875801">
                  <a:extLst>
                    <a:ext uri="{9D8B030D-6E8A-4147-A177-3AD203B41FA5}">
                      <a16:colId xmlns="" xmlns:a16="http://schemas.microsoft.com/office/drawing/2014/main" val="2233521722"/>
                    </a:ext>
                  </a:extLst>
                </a:gridCol>
                <a:gridCol w="793178">
                  <a:extLst>
                    <a:ext uri="{9D8B030D-6E8A-4147-A177-3AD203B41FA5}">
                      <a16:colId xmlns="" xmlns:a16="http://schemas.microsoft.com/office/drawing/2014/main" val="1531480429"/>
                    </a:ext>
                  </a:extLst>
                </a:gridCol>
                <a:gridCol w="875801">
                  <a:extLst>
                    <a:ext uri="{9D8B030D-6E8A-4147-A177-3AD203B41FA5}">
                      <a16:colId xmlns="" xmlns:a16="http://schemas.microsoft.com/office/drawing/2014/main" val="3662927484"/>
                    </a:ext>
                  </a:extLst>
                </a:gridCol>
                <a:gridCol w="793178">
                  <a:extLst>
                    <a:ext uri="{9D8B030D-6E8A-4147-A177-3AD203B41FA5}">
                      <a16:colId xmlns="" xmlns:a16="http://schemas.microsoft.com/office/drawing/2014/main" val="2898884746"/>
                    </a:ext>
                  </a:extLst>
                </a:gridCol>
                <a:gridCol w="875801">
                  <a:extLst>
                    <a:ext uri="{9D8B030D-6E8A-4147-A177-3AD203B41FA5}">
                      <a16:colId xmlns="" xmlns:a16="http://schemas.microsoft.com/office/drawing/2014/main" val="3192752390"/>
                    </a:ext>
                  </a:extLst>
                </a:gridCol>
              </a:tblGrid>
              <a:tr h="259106">
                <a:tc gridSpan="8">
                  <a:txBody>
                    <a:bodyPr/>
                    <a:lstStyle/>
                    <a:p>
                      <a:pPr algn="ctr" fontAlgn="ctr"/>
                      <a:r>
                        <a:rPr lang="en-US" sz="1200" b="0" i="0" u="none" strike="noStrike">
                          <a:solidFill>
                            <a:srgbClr val="000000"/>
                          </a:solidFill>
                          <a:effectLst/>
                          <a:latin typeface="Century Gothic" panose="020B0502020202020204" pitchFamily="34" charset="0"/>
                        </a:rPr>
                        <a:t>Comparison of Means of Observables Across Groups</a:t>
                      </a:r>
                    </a:p>
                  </a:txBody>
                  <a:tcPr marL="7144" marR="7144" marT="9525"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045565183"/>
                  </a:ext>
                </a:extLst>
              </a:tr>
              <a:tr h="259106">
                <a:tc>
                  <a:txBody>
                    <a:bodyPr/>
                    <a:lstStyle/>
                    <a:p>
                      <a:pPr algn="l"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(1)</a:t>
                      </a:r>
                    </a:p>
                  </a:txBody>
                  <a:tcPr marL="7144" marR="7144"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(2)</a:t>
                      </a:r>
                    </a:p>
                  </a:txBody>
                  <a:tcPr marL="7144" marR="7144"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(3)</a:t>
                      </a:r>
                    </a:p>
                  </a:txBody>
                  <a:tcPr marL="7144" marR="7144"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(4)</a:t>
                      </a:r>
                    </a:p>
                  </a:txBody>
                  <a:tcPr marL="7144" marR="7144" marT="9525"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13049997"/>
                  </a:ext>
                </a:extLst>
              </a:tr>
              <a:tr h="496620">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entury Gothic" panose="020B0502020202020204" pitchFamily="34" charset="0"/>
                        </a:rPr>
                        <a:t>Control Group</a:t>
                      </a:r>
                    </a:p>
                  </a:txBody>
                  <a:tcPr marL="7144" marR="7144" marT="9525"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ctr"/>
                      <a:r>
                        <a:rPr lang="en-US" sz="1200" b="0" i="0" u="none" strike="noStrike" dirty="0">
                          <a:solidFill>
                            <a:srgbClr val="000000"/>
                          </a:solidFill>
                          <a:effectLst/>
                          <a:latin typeface="Century Gothic" panose="020B0502020202020204" pitchFamily="34" charset="0"/>
                        </a:rPr>
                        <a:t>Loan</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entury Gothic" panose="020B0502020202020204" pitchFamily="34" charset="0"/>
                        </a:rPr>
                        <a:t>In-kind Grant</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Cash Grant</a:t>
                      </a:r>
                    </a:p>
                  </a:txBody>
                  <a:tcPr marL="7144" marR="7144" marT="9525" marB="0" anchor="b">
                    <a:lnL>
                      <a:noFill/>
                    </a:lnL>
                    <a:lnR>
                      <a:noFill/>
                    </a:lnR>
                    <a:lnT>
                      <a:noFill/>
                    </a:lnT>
                    <a:lnB>
                      <a:noFill/>
                    </a:lnB>
                  </a:tcPr>
                </a:tc>
                <a:extLst>
                  <a:ext uri="{0D108BD9-81ED-4DB2-BD59-A6C34878D82A}">
                    <a16:rowId xmlns="" xmlns:a16="http://schemas.microsoft.com/office/drawing/2014/main" val="2941322908"/>
                  </a:ext>
                </a:extLst>
              </a:tr>
              <a:tr h="248310">
                <a:tc>
                  <a:txBody>
                    <a:bodyPr/>
                    <a:lstStyle/>
                    <a:p>
                      <a:pPr algn="l"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extLst>
                  <a:ext uri="{0D108BD9-81ED-4DB2-BD59-A6C34878D82A}">
                    <a16:rowId xmlns="" xmlns:a16="http://schemas.microsoft.com/office/drawing/2014/main" val="1711819378"/>
                  </a:ext>
                </a:extLst>
              </a:tr>
              <a:tr h="248310">
                <a:tc>
                  <a:txBody>
                    <a:bodyPr/>
                    <a:lstStyle/>
                    <a:p>
                      <a:pPr algn="l" fontAlgn="b"/>
                      <a:r>
                        <a:rPr lang="en-US" sz="1200" b="0" i="0" u="none" strike="noStrike">
                          <a:solidFill>
                            <a:srgbClr val="000000"/>
                          </a:solidFill>
                          <a:effectLst/>
                          <a:latin typeface="Century Gothic" panose="020B0502020202020204" pitchFamily="34" charset="0"/>
                        </a:rPr>
                        <a:t>Age</a:t>
                      </a: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28.9</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-0.394</a:t>
                      </a: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   </a:t>
                      </a: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-0.386</a:t>
                      </a: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   </a:t>
                      </a: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-0.324</a:t>
                      </a:r>
                    </a:p>
                  </a:txBody>
                  <a:tcPr marL="7144" marR="7144" marT="9525" marB="0" anchor="b">
                    <a:lnL>
                      <a:noFill/>
                    </a:lnL>
                    <a:lnR>
                      <a:noFill/>
                    </a:lnR>
                    <a:lnT>
                      <a:noFill/>
                    </a:lnT>
                    <a:lnB>
                      <a:noFill/>
                    </a:lnB>
                  </a:tcPr>
                </a:tc>
                <a:extLst>
                  <a:ext uri="{0D108BD9-81ED-4DB2-BD59-A6C34878D82A}">
                    <a16:rowId xmlns="" xmlns:a16="http://schemas.microsoft.com/office/drawing/2014/main" val="364248010"/>
                  </a:ext>
                </a:extLst>
              </a:tr>
              <a:tr h="248310">
                <a:tc>
                  <a:txBody>
                    <a:bodyPr/>
                    <a:lstStyle/>
                    <a:p>
                      <a:pPr algn="l" fontAlgn="b"/>
                      <a:r>
                        <a:rPr lang="en-US" sz="1200" b="0" i="0" u="none" strike="noStrike" dirty="0">
                          <a:solidFill>
                            <a:srgbClr val="000000"/>
                          </a:solidFill>
                          <a:effectLst/>
                          <a:latin typeface="Century Gothic" panose="020B0502020202020204" pitchFamily="34" charset="0"/>
                        </a:rPr>
                        <a:t>Gender (Male)</a:t>
                      </a:r>
                    </a:p>
                  </a:txBody>
                  <a:tcPr marL="7144" marR="7144"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entury Gothic" panose="020B0502020202020204" pitchFamily="34" charset="0"/>
                        </a:rPr>
                        <a:t>0.4</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0.025</a:t>
                      </a: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   </a:t>
                      </a:r>
                    </a:p>
                  </a:txBody>
                  <a:tcPr marL="7144" marR="7144"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entury Gothic" panose="020B0502020202020204" pitchFamily="34" charset="0"/>
                        </a:rPr>
                        <a:t>0.021</a:t>
                      </a:r>
                    </a:p>
                  </a:txBody>
                  <a:tcPr marL="7144" marR="7144"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entury Gothic" panose="020B0502020202020204" pitchFamily="34" charset="0"/>
                        </a:rPr>
                        <a:t>   </a:t>
                      </a: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-0.010</a:t>
                      </a:r>
                    </a:p>
                  </a:txBody>
                  <a:tcPr marL="7144" marR="7144" marT="9525" marB="0" anchor="b">
                    <a:lnL>
                      <a:noFill/>
                    </a:lnL>
                    <a:lnR>
                      <a:noFill/>
                    </a:lnR>
                    <a:lnT>
                      <a:noFill/>
                    </a:lnT>
                    <a:lnB>
                      <a:noFill/>
                    </a:lnB>
                  </a:tcPr>
                </a:tc>
                <a:extLst>
                  <a:ext uri="{0D108BD9-81ED-4DB2-BD59-A6C34878D82A}">
                    <a16:rowId xmlns="" xmlns:a16="http://schemas.microsoft.com/office/drawing/2014/main" val="4257651864"/>
                  </a:ext>
                </a:extLst>
              </a:tr>
              <a:tr h="248310">
                <a:tc>
                  <a:txBody>
                    <a:bodyPr/>
                    <a:lstStyle/>
                    <a:p>
                      <a:pPr algn="l" fontAlgn="b"/>
                      <a:r>
                        <a:rPr lang="en-US" sz="1200" b="0" i="0" u="none" strike="noStrike" dirty="0">
                          <a:solidFill>
                            <a:srgbClr val="000000"/>
                          </a:solidFill>
                          <a:effectLst/>
                          <a:latin typeface="Century Gothic" panose="020B0502020202020204" pitchFamily="34" charset="0"/>
                        </a:rPr>
                        <a:t>High School Education</a:t>
                      </a: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0.6</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0.025</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0.021</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-0.010</a:t>
                      </a:r>
                    </a:p>
                  </a:txBody>
                  <a:tcPr marL="7144" marR="7144" marT="9525" marB="0" anchor="b">
                    <a:lnL>
                      <a:noFill/>
                    </a:lnL>
                    <a:lnR>
                      <a:noFill/>
                    </a:lnR>
                    <a:lnT>
                      <a:noFill/>
                    </a:lnT>
                    <a:lnB>
                      <a:noFill/>
                    </a:lnB>
                  </a:tcPr>
                </a:tc>
                <a:extLst>
                  <a:ext uri="{0D108BD9-81ED-4DB2-BD59-A6C34878D82A}">
                    <a16:rowId xmlns="" xmlns:a16="http://schemas.microsoft.com/office/drawing/2014/main" val="107149878"/>
                  </a:ext>
                </a:extLst>
              </a:tr>
              <a:tr h="248310">
                <a:tc>
                  <a:txBody>
                    <a:bodyPr/>
                    <a:lstStyle/>
                    <a:p>
                      <a:pPr algn="l" fontAlgn="b"/>
                      <a:r>
                        <a:rPr lang="en-US" sz="1200" b="0" i="0" u="none" strike="noStrike" dirty="0">
                          <a:solidFill>
                            <a:srgbClr val="000000"/>
                          </a:solidFill>
                          <a:effectLst/>
                          <a:latin typeface="Century Gothic" panose="020B0502020202020204" pitchFamily="34" charset="0"/>
                        </a:rPr>
                        <a:t>Worked Before</a:t>
                      </a: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0.3</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-0.009</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-0.003</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-0.004</a:t>
                      </a:r>
                    </a:p>
                  </a:txBody>
                  <a:tcPr marL="7144" marR="7144" marT="9525" marB="0" anchor="b">
                    <a:lnL>
                      <a:noFill/>
                    </a:lnL>
                    <a:lnR>
                      <a:noFill/>
                    </a:lnR>
                    <a:lnT>
                      <a:noFill/>
                    </a:lnT>
                    <a:lnB>
                      <a:noFill/>
                    </a:lnB>
                  </a:tcPr>
                </a:tc>
                <a:extLst>
                  <a:ext uri="{0D108BD9-81ED-4DB2-BD59-A6C34878D82A}">
                    <a16:rowId xmlns="" xmlns:a16="http://schemas.microsoft.com/office/drawing/2014/main" val="3172826367"/>
                  </a:ext>
                </a:extLst>
              </a:tr>
              <a:tr h="248310">
                <a:tc>
                  <a:txBody>
                    <a:bodyPr/>
                    <a:lstStyle/>
                    <a:p>
                      <a:pPr algn="l" fontAlgn="b"/>
                      <a:r>
                        <a:rPr lang="en-US" sz="1200" b="0" i="0" u="none" strike="noStrike" dirty="0">
                          <a:solidFill>
                            <a:srgbClr val="000000"/>
                          </a:solidFill>
                          <a:effectLst/>
                          <a:latin typeface="Century Gothic" panose="020B0502020202020204" pitchFamily="34" charset="0"/>
                        </a:rPr>
                        <a:t>Married</a:t>
                      </a:r>
                    </a:p>
                  </a:txBody>
                  <a:tcPr marL="7144" marR="7144"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entury Gothic" panose="020B0502020202020204" pitchFamily="34" charset="0"/>
                        </a:rPr>
                        <a:t>0.6</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-0.012</a:t>
                      </a: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   </a:t>
                      </a: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0.015</a:t>
                      </a: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   </a:t>
                      </a:r>
                    </a:p>
                  </a:txBody>
                  <a:tcPr marL="7144" marR="7144"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entury Gothic" panose="020B0502020202020204" pitchFamily="34" charset="0"/>
                        </a:rPr>
                        <a:t>0.015</a:t>
                      </a:r>
                    </a:p>
                  </a:txBody>
                  <a:tcPr marL="7144" marR="7144" marT="9525" marB="0" anchor="b">
                    <a:lnL>
                      <a:noFill/>
                    </a:lnL>
                    <a:lnR>
                      <a:noFill/>
                    </a:lnR>
                    <a:lnT>
                      <a:noFill/>
                    </a:lnT>
                    <a:lnB>
                      <a:noFill/>
                    </a:lnB>
                  </a:tcPr>
                </a:tc>
                <a:extLst>
                  <a:ext uri="{0D108BD9-81ED-4DB2-BD59-A6C34878D82A}">
                    <a16:rowId xmlns="" xmlns:a16="http://schemas.microsoft.com/office/drawing/2014/main" val="4091906233"/>
                  </a:ext>
                </a:extLst>
              </a:tr>
              <a:tr h="248310">
                <a:tc>
                  <a:txBody>
                    <a:bodyPr/>
                    <a:lstStyle/>
                    <a:p>
                      <a:pPr algn="l" fontAlgn="b"/>
                      <a:r>
                        <a:rPr lang="en-US" sz="1200" b="0" i="0" u="none" strike="noStrike" dirty="0">
                          <a:solidFill>
                            <a:srgbClr val="000000"/>
                          </a:solidFill>
                          <a:effectLst/>
                          <a:latin typeface="Century Gothic" panose="020B0502020202020204" pitchFamily="34" charset="0"/>
                        </a:rPr>
                        <a:t>Low Family Income</a:t>
                      </a: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0.7</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-0.011</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0.027</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-0.023</a:t>
                      </a:r>
                    </a:p>
                  </a:txBody>
                  <a:tcPr marL="7144" marR="7144" marT="9525" marB="0" anchor="b">
                    <a:lnL>
                      <a:noFill/>
                    </a:lnL>
                    <a:lnR>
                      <a:noFill/>
                    </a:lnR>
                    <a:lnT>
                      <a:noFill/>
                    </a:lnT>
                    <a:lnB>
                      <a:noFill/>
                    </a:lnB>
                  </a:tcPr>
                </a:tc>
                <a:extLst>
                  <a:ext uri="{0D108BD9-81ED-4DB2-BD59-A6C34878D82A}">
                    <a16:rowId xmlns="" xmlns:a16="http://schemas.microsoft.com/office/drawing/2014/main" val="365821090"/>
                  </a:ext>
                </a:extLst>
              </a:tr>
              <a:tr h="248310">
                <a:tc>
                  <a:txBody>
                    <a:bodyPr/>
                    <a:lstStyle/>
                    <a:p>
                      <a:pPr algn="l" fontAlgn="b"/>
                      <a:r>
                        <a:rPr lang="en-US" sz="1200" b="0" i="0" u="none" strike="noStrike" dirty="0">
                          <a:solidFill>
                            <a:srgbClr val="000000"/>
                          </a:solidFill>
                          <a:effectLst/>
                          <a:latin typeface="Century Gothic" panose="020B0502020202020204" pitchFamily="34" charset="0"/>
                        </a:rPr>
                        <a:t>P-Value for Joint Test</a:t>
                      </a:r>
                    </a:p>
                  </a:txBody>
                  <a:tcPr marL="7144" marR="7144"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0.255</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0.604</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0.302</a:t>
                      </a:r>
                    </a:p>
                  </a:txBody>
                  <a:tcPr marL="7144" marR="7144" marT="9525" marB="0" anchor="b">
                    <a:lnL>
                      <a:noFill/>
                    </a:lnL>
                    <a:lnR>
                      <a:noFill/>
                    </a:lnR>
                    <a:lnT>
                      <a:noFill/>
                    </a:lnT>
                    <a:lnB>
                      <a:noFill/>
                    </a:lnB>
                  </a:tcPr>
                </a:tc>
                <a:extLst>
                  <a:ext uri="{0D108BD9-81ED-4DB2-BD59-A6C34878D82A}">
                    <a16:rowId xmlns="" xmlns:a16="http://schemas.microsoft.com/office/drawing/2014/main" val="1270532960"/>
                  </a:ext>
                </a:extLst>
              </a:tr>
              <a:tr h="248310">
                <a:tc>
                  <a:txBody>
                    <a:bodyPr/>
                    <a:lstStyle/>
                    <a:p>
                      <a:pPr algn="l" fontAlgn="b"/>
                      <a:r>
                        <a:rPr lang="en-US" sz="1200" b="0" i="0" u="none" strike="noStrike">
                          <a:solidFill>
                            <a:srgbClr val="000000"/>
                          </a:solidFill>
                          <a:effectLst/>
                          <a:latin typeface="Century Gothic" panose="020B0502020202020204" pitchFamily="34" charset="0"/>
                        </a:rPr>
                        <a:t>Cohort Fixed Effects</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Y</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Y</a:t>
                      </a:r>
                    </a:p>
                  </a:txBody>
                  <a:tcPr marL="7144" marR="7144"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Century Gothic" panose="020B0502020202020204" pitchFamily="34" charset="0"/>
                      </a:endParaRPr>
                    </a:p>
                  </a:txBody>
                  <a:tcPr marL="7144" marR="7144"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entury Gothic" panose="020B0502020202020204" pitchFamily="34" charset="0"/>
                        </a:rPr>
                        <a:t>Y</a:t>
                      </a:r>
                    </a:p>
                  </a:txBody>
                  <a:tcPr marL="7144" marR="7144" marT="9525" marB="0" anchor="b">
                    <a:lnL>
                      <a:noFill/>
                    </a:lnL>
                    <a:lnR>
                      <a:noFill/>
                    </a:lnR>
                    <a:lnT>
                      <a:noFill/>
                    </a:lnT>
                    <a:lnB>
                      <a:noFill/>
                    </a:lnB>
                  </a:tcPr>
                </a:tc>
                <a:extLst>
                  <a:ext uri="{0D108BD9-81ED-4DB2-BD59-A6C34878D82A}">
                    <a16:rowId xmlns="" xmlns:a16="http://schemas.microsoft.com/office/drawing/2014/main" val="3972087229"/>
                  </a:ext>
                </a:extLst>
              </a:tr>
              <a:tr h="259106">
                <a:tc>
                  <a:txBody>
                    <a:bodyPr/>
                    <a:lstStyle/>
                    <a:p>
                      <a:pPr algn="l" fontAlgn="b"/>
                      <a:r>
                        <a:rPr lang="en-US" sz="1200" b="0" i="0" u="none" strike="noStrike">
                          <a:solidFill>
                            <a:srgbClr val="000000"/>
                          </a:solidFill>
                          <a:effectLst/>
                          <a:latin typeface="Century Gothic" panose="020B0502020202020204" pitchFamily="34" charset="0"/>
                        </a:rPr>
                        <a:t>Observations</a:t>
                      </a:r>
                    </a:p>
                  </a:txBody>
                  <a:tcPr marL="7144" marR="7144"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entury Gothic" panose="020B0502020202020204" pitchFamily="34" charset="0"/>
                        </a:rPr>
                        <a:t>1049</a:t>
                      </a:r>
                    </a:p>
                  </a:txBody>
                  <a:tcPr marL="7144" marR="7144"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entury Gothic" panose="020B0502020202020204" pitchFamily="34" charset="0"/>
                        </a:rPr>
                        <a:t> </a:t>
                      </a:r>
                    </a:p>
                  </a:txBody>
                  <a:tcPr marL="7144" marR="7144"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entury Gothic" panose="020B0502020202020204" pitchFamily="34" charset="0"/>
                        </a:rPr>
                        <a:t>1004</a:t>
                      </a:r>
                    </a:p>
                  </a:txBody>
                  <a:tcPr marL="7144" marR="7144"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entury Gothic" panose="020B0502020202020204" pitchFamily="34" charset="0"/>
                        </a:rPr>
                        <a:t> </a:t>
                      </a:r>
                    </a:p>
                  </a:txBody>
                  <a:tcPr marL="7144" marR="7144"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entury Gothic" panose="020B0502020202020204" pitchFamily="34" charset="0"/>
                        </a:rPr>
                        <a:t>617</a:t>
                      </a:r>
                    </a:p>
                  </a:txBody>
                  <a:tcPr marL="7144" marR="7144"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entury Gothic" panose="020B0502020202020204" pitchFamily="34" charset="0"/>
                        </a:rPr>
                        <a:t> </a:t>
                      </a:r>
                    </a:p>
                  </a:txBody>
                  <a:tcPr marL="7144" marR="7144"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entury Gothic" panose="020B0502020202020204" pitchFamily="34" charset="0"/>
                        </a:rPr>
                        <a:t>624</a:t>
                      </a:r>
                    </a:p>
                  </a:txBody>
                  <a:tcPr marL="7144" marR="7144" marT="9525"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2446339107"/>
                  </a:ext>
                </a:extLst>
              </a:tr>
            </a:tbl>
          </a:graphicData>
        </a:graphic>
      </p:graphicFrame>
    </p:spTree>
    <p:extLst>
      <p:ext uri="{BB962C8B-B14F-4D97-AF65-F5344CB8AC3E}">
        <p14:creationId xmlns:p14="http://schemas.microsoft.com/office/powerpoint/2010/main" val="58756160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BS">
  <a:themeElements>
    <a:clrScheme name="DB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BS">
      <a:majorFont>
        <a:latin typeface="Baskervil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B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B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B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B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B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B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B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B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B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B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B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B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10705</TotalTime>
  <Words>2482</Words>
  <Application>Microsoft Office PowerPoint</Application>
  <PresentationFormat>On-screen Show (4:3)</PresentationFormat>
  <Paragraphs>339</Paragraphs>
  <Slides>25</Slides>
  <Notes>21</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Baskerville</vt:lpstr>
      <vt:lpstr>Arial</vt:lpstr>
      <vt:lpstr>Calibri Light</vt:lpstr>
      <vt:lpstr>Century Gothic</vt:lpstr>
      <vt:lpstr>Calibri</vt:lpstr>
      <vt:lpstr>DBS</vt:lpstr>
      <vt:lpstr>Grants vs Loans for  Employment and Microenterprise Development  in Upper Egypt</vt:lpstr>
      <vt:lpstr>Background</vt:lpstr>
      <vt:lpstr>What we do</vt:lpstr>
      <vt:lpstr>Wide ranging implications</vt:lpstr>
      <vt:lpstr>Local Context</vt:lpstr>
      <vt:lpstr>Experimental design</vt:lpstr>
      <vt:lpstr>Experimental Design (cont.)</vt:lpstr>
      <vt:lpstr>Experimental Procedures</vt:lpstr>
      <vt:lpstr>Sample Characteristics &amp; Balance</vt:lpstr>
      <vt:lpstr>Take Up of Capital Assistance</vt:lpstr>
      <vt:lpstr>1 Year Follow Up</vt:lpstr>
      <vt:lpstr>Heterogeneity: Why Gender?</vt:lpstr>
      <vt:lpstr>How Results Differ by Gender</vt:lpstr>
      <vt:lpstr>Results: Capital Assistance increased income for women</vt:lpstr>
      <vt:lpstr>Results: Capital Assistance increased business ownership for men and women</vt:lpstr>
      <vt:lpstr>Results: Capital Assistance increased total employment for women</vt:lpstr>
      <vt:lpstr>Results: Capital Assistance increased working hours for women</vt:lpstr>
      <vt:lpstr>Secondary End-line Results</vt:lpstr>
      <vt:lpstr>Results: Capital Assistance decreased Women’s time spent on Household Chores</vt:lpstr>
      <vt:lpstr>Results: Capital Assistance increased business assets for women</vt:lpstr>
      <vt:lpstr>Results: Capital Assistance increased subjective wellbeing</vt:lpstr>
      <vt:lpstr>Explaining These Impacts</vt:lpstr>
      <vt:lpstr>Summary of Results</vt:lpstr>
      <vt:lpstr>Conclusions</vt:lpstr>
      <vt:lpstr>Thank you</vt:lpstr>
    </vt:vector>
  </TitlesOfParts>
  <Company>Hillprint Media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Alderson</dc:creator>
  <cp:lastModifiedBy>AP-RIC</cp:lastModifiedBy>
  <cp:revision>612</cp:revision>
  <dcterms:created xsi:type="dcterms:W3CDTF">2007-01-23T12:58:03Z</dcterms:created>
  <dcterms:modified xsi:type="dcterms:W3CDTF">2019-12-10T09:57:35Z</dcterms:modified>
</cp:coreProperties>
</file>